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  <p:sldMasterId id="2147483685" r:id="rId2"/>
  </p:sldMasterIdLst>
  <p:notesMasterIdLst>
    <p:notesMasterId r:id="rId19"/>
  </p:notesMasterIdLst>
  <p:sldIdLst>
    <p:sldId id="256" r:id="rId3"/>
    <p:sldId id="257" r:id="rId4"/>
    <p:sldId id="259" r:id="rId5"/>
    <p:sldId id="260" r:id="rId6"/>
    <p:sldId id="261" r:id="rId7"/>
    <p:sldId id="263" r:id="rId8"/>
    <p:sldId id="273" r:id="rId9"/>
    <p:sldId id="269" r:id="rId10"/>
    <p:sldId id="264" r:id="rId11"/>
    <p:sldId id="266" r:id="rId12"/>
    <p:sldId id="267" r:id="rId13"/>
    <p:sldId id="262" r:id="rId14"/>
    <p:sldId id="270" r:id="rId15"/>
    <p:sldId id="271" r:id="rId16"/>
    <p:sldId id="265" r:id="rId17"/>
    <p:sldId id="272" r:id="rId1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Helvetica Neue Light" panose="02020500000000000000" charset="0"/>
      <p:regular r:id="rId24"/>
      <p:bold r:id="rId25"/>
      <p:italic r:id="rId26"/>
      <p:boldItalic r:id="rId27"/>
    </p:embeddedFont>
    <p:embeddedFont>
      <p:font typeface="Verdana" panose="020B0604030504040204" pitchFamily="34" charset="0"/>
      <p:regular r:id="rId28"/>
      <p:bold r:id="rId29"/>
      <p:italic r:id="rId30"/>
      <p:boldItalic r:id="rId31"/>
    </p:embeddedFont>
    <p:embeddedFont>
      <p:font typeface="Helvetica Neue" panose="02020500000000000000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orbel" panose="020B0503020204020204" pitchFamily="34" charset="0"/>
      <p:regular r:id="rId40"/>
      <p:bold r:id="rId41"/>
      <p:italic r:id="rId42"/>
      <p:boldItalic r:id="rId43"/>
    </p:embeddedFont>
    <p:embeddedFont>
      <p:font typeface="Menlo" panose="02020500000000000000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2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EE7E21-7FF2-48F6-9FC8-05549BC23BCA}">
  <a:tblStyle styleId="{9CEE7E21-7FF2-48F6-9FC8-05549BC23BCA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65"/>
    <p:restoredTop sz="82423"/>
  </p:normalViewPr>
  <p:slideViewPr>
    <p:cSldViewPr snapToGrid="0">
      <p:cViewPr varScale="1">
        <p:scale>
          <a:sx n="76" d="100"/>
          <a:sy n="76" d="100"/>
        </p:scale>
        <p:origin x="37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61fd238179_2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3" name="Google Shape;253;g61fd238179_2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61fd238179_2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1" name="Google Shape;871;g61fd238179_2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9765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61fd238179_2_1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5" name="Google Shape;1445;g61fd238179_2_1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8220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61fd238179_2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8" name="Google Shape;928;g61fd238179_2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5402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61fd238179_2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5" name="Google Shape;645;g61fd238179_2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0503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標準化目的是要將所有特徵的標準變一致</a:t>
            </a:r>
            <a:endParaRPr lang="en-US" altLang="zh-CN" dirty="0"/>
          </a:p>
          <a:p>
            <a:r>
              <a:rPr lang="en-US" dirty="0"/>
              <a:t>Ex: </a:t>
            </a:r>
            <a:endParaRPr lang="en-US" altLang="zh-CN" dirty="0"/>
          </a:p>
          <a:p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1.92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米（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6</a:t>
            </a:r>
            <a:r>
              <a:rPr lang="zh-TW" alt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英尺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英寸）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265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61fd238179_2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3" name="Google Shape;713;g61fd238179_2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9363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61fd238179_2_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6" name="Google Shape;776;g61fd238179_2_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3897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61fd238179_2_10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7" name="Google Shape;1197;g61fd238179_2_10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4642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61fd238179_2_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7" name="Google Shape;837;g61fd238179_2_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zh-TW" sz="1100" dirty="0" err="1"/>
              <a:t>Crossentropy</a:t>
            </a:r>
            <a:r>
              <a:rPr lang="zh-CN" altLang="en-US" sz="1100" dirty="0"/>
              <a:t>是計算這個事件發生的機率，所帶給資訊量有多大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6810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61fd238179_2_10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4" name="Google Shape;1104;g61fd238179_2_10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X=w1 y=w2 z=loss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CN" altLang="en-US" dirty="0"/>
              <a:t>曲面越深越好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3054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61fd238179_2_1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8" name="Google Shape;1118;g61fd238179_2_10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5600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311708" y="15827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311700" y="36723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0" y="0"/>
            <a:ext cx="9144000" cy="1529400"/>
          </a:xfrm>
          <a:prstGeom prst="rect">
            <a:avLst/>
          </a:prstGeom>
          <a:solidFill>
            <a:srgbClr val="56BAD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57902" y="388875"/>
            <a:ext cx="2286100" cy="114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63250"/>
            <a:ext cx="1607400" cy="766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" name="Google Shape;65;p14"/>
          <p:cNvGrpSpPr/>
          <p:nvPr/>
        </p:nvGrpSpPr>
        <p:grpSpPr>
          <a:xfrm>
            <a:off x="186425" y="70175"/>
            <a:ext cx="3954350" cy="463800"/>
            <a:chOff x="186425" y="70175"/>
            <a:chExt cx="3954350" cy="463800"/>
          </a:xfrm>
        </p:grpSpPr>
        <p:sp>
          <p:nvSpPr>
            <p:cNvPr id="66" name="Google Shape;66;p14"/>
            <p:cNvSpPr txBox="1"/>
            <p:nvPr/>
          </p:nvSpPr>
          <p:spPr>
            <a:xfrm>
              <a:off x="641875" y="70175"/>
              <a:ext cx="3498900" cy="463800"/>
            </a:xfrm>
            <a:prstGeom prst="rect">
              <a:avLst/>
            </a:prstGeom>
            <a:solidFill>
              <a:srgbClr val="56B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lang="zh-TW" sz="3000" b="0" i="0" u="none" strike="noStrike" cap="none">
                  <a:solidFill>
                    <a:srgbClr val="FFFFFF"/>
                  </a:solidFill>
                  <a:latin typeface="Verdana"/>
                  <a:ea typeface="Verdana"/>
                  <a:cs typeface="Verdana"/>
                  <a:sym typeface="Verdana"/>
                </a:rPr>
                <a:t>台灣人工智慧學校</a:t>
              </a:r>
              <a:endParaRPr sz="3000" b="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67" name="Google Shape;67;p1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86425" y="105275"/>
              <a:ext cx="455449" cy="3936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台灣人工智慧學校" type="secHead">
  <p:cSld name="SECTION_HEAD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93" name="Google Shape;93;p19"/>
          <p:cNvGrpSpPr/>
          <p:nvPr/>
        </p:nvGrpSpPr>
        <p:grpSpPr>
          <a:xfrm>
            <a:off x="0" y="0"/>
            <a:ext cx="9144002" cy="1529400"/>
            <a:chOff x="0" y="0"/>
            <a:chExt cx="9144002" cy="1529400"/>
          </a:xfrm>
        </p:grpSpPr>
        <p:sp>
          <p:nvSpPr>
            <p:cNvPr id="94" name="Google Shape;94;p19"/>
            <p:cNvSpPr txBox="1"/>
            <p:nvPr/>
          </p:nvSpPr>
          <p:spPr>
            <a:xfrm>
              <a:off x="0" y="0"/>
              <a:ext cx="9144000" cy="1529400"/>
            </a:xfrm>
            <a:prstGeom prst="rect">
              <a:avLst/>
            </a:prstGeom>
            <a:solidFill>
              <a:srgbClr val="56BADC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95" name="Google Shape;95;p19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6857902" y="388875"/>
              <a:ext cx="2286100" cy="11405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Google Shape;96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763250"/>
              <a:ext cx="1607400" cy="766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7" name="Google Shape;97;p19"/>
          <p:cNvGrpSpPr/>
          <p:nvPr/>
        </p:nvGrpSpPr>
        <p:grpSpPr>
          <a:xfrm>
            <a:off x="186425" y="70175"/>
            <a:ext cx="3954350" cy="463800"/>
            <a:chOff x="186425" y="70175"/>
            <a:chExt cx="3954350" cy="463800"/>
          </a:xfrm>
        </p:grpSpPr>
        <p:sp>
          <p:nvSpPr>
            <p:cNvPr id="98" name="Google Shape;98;p19"/>
            <p:cNvSpPr txBox="1"/>
            <p:nvPr/>
          </p:nvSpPr>
          <p:spPr>
            <a:xfrm>
              <a:off x="641875" y="70175"/>
              <a:ext cx="3498900" cy="463800"/>
            </a:xfrm>
            <a:prstGeom prst="rect">
              <a:avLst/>
            </a:prstGeom>
            <a:solidFill>
              <a:srgbClr val="56BA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lang="zh-TW" sz="3000" b="0" i="0" u="none" strike="noStrike" cap="none">
                  <a:solidFill>
                    <a:srgbClr val="FFFFFF"/>
                  </a:solidFill>
                  <a:latin typeface="Verdana"/>
                  <a:ea typeface="Verdana"/>
                  <a:cs typeface="Verdana"/>
                  <a:sym typeface="Verdana"/>
                </a:rPr>
                <a:t>台灣人工智慧學校</a:t>
              </a:r>
              <a:endParaRPr sz="3000" b="0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99" name="Google Shape;99;p1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86425" y="105275"/>
              <a:ext cx="455449" cy="3936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33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>
            <a:spLocks noGrp="1"/>
          </p:cNvSpPr>
          <p:nvPr>
            <p:ph type="title"/>
          </p:nvPr>
        </p:nvSpPr>
        <p:spPr>
          <a:xfrm>
            <a:off x="539552" y="139025"/>
            <a:ext cx="82806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6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body" idx="1"/>
          </p:nvPr>
        </p:nvSpPr>
        <p:spPr>
          <a:xfrm>
            <a:off x="308436" y="814809"/>
            <a:ext cx="8424600" cy="394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>
            <a:lvl1pPr marL="457200" lvl="0" indent="-37084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7C80"/>
              </a:buClr>
              <a:buSzPts val="2240"/>
              <a:buFont typeface="Noto Sans Symbols"/>
              <a:buChar char="•"/>
              <a:defRPr sz="2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3528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92D050"/>
              </a:buClr>
              <a:buSzPts val="1680"/>
              <a:buFont typeface="Noto Sans Symbols"/>
              <a:buChar char="•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2385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FF6600"/>
              </a:buClr>
              <a:buSzPts val="150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2385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0070C0"/>
              </a:buClr>
              <a:buSzPts val="150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2385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FFC000"/>
              </a:buClr>
              <a:buSzPts val="150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2385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385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385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3850" algn="l">
              <a:lnSpc>
                <a:spcPct val="120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ts val="1500"/>
              <a:buFont typeface="Calibri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ftr" idx="11"/>
          </p:nvPr>
        </p:nvSpPr>
        <p:spPr>
          <a:xfrm>
            <a:off x="3429000" y="4686300"/>
            <a:ext cx="1828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sldNum" idx="12"/>
          </p:nvPr>
        </p:nvSpPr>
        <p:spPr>
          <a:xfrm>
            <a:off x="8382000" y="4893469"/>
            <a:ext cx="762000" cy="2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121" name="Google Shape;121;p25"/>
          <p:cNvGrpSpPr/>
          <p:nvPr/>
        </p:nvGrpSpPr>
        <p:grpSpPr>
          <a:xfrm>
            <a:off x="387069" y="87474"/>
            <a:ext cx="0" cy="667856"/>
            <a:chOff x="876610" y="694594"/>
            <a:chExt cx="0" cy="890475"/>
          </a:xfrm>
        </p:grpSpPr>
        <p:cxnSp>
          <p:nvCxnSpPr>
            <p:cNvPr id="122" name="Google Shape;122;p25"/>
            <p:cNvCxnSpPr/>
            <p:nvPr/>
          </p:nvCxnSpPr>
          <p:spPr>
            <a:xfrm rot="10800000">
              <a:off x="876610" y="868879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E7B4D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3" name="Google Shape;123;p25"/>
            <p:cNvCxnSpPr/>
            <p:nvPr/>
          </p:nvCxnSpPr>
          <p:spPr>
            <a:xfrm rot="10800000">
              <a:off x="876610" y="694594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A7D7D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4" name="Google Shape;124;p25"/>
            <p:cNvCxnSpPr/>
            <p:nvPr/>
          </p:nvCxnSpPr>
          <p:spPr>
            <a:xfrm rot="10800000">
              <a:off x="876610" y="1046974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F6CA6A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5" name="Google Shape;125;p25"/>
            <p:cNvCxnSpPr/>
            <p:nvPr/>
          </p:nvCxnSpPr>
          <p:spPr>
            <a:xfrm rot="10800000">
              <a:off x="876610" y="1225069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C0D35B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6" name="Google Shape;126;p25"/>
            <p:cNvCxnSpPr/>
            <p:nvPr/>
          </p:nvCxnSpPr>
          <p:spPr>
            <a:xfrm rot="10800000">
              <a:off x="876610" y="1405069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D6D6D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 txBox="1">
            <a:spLocks noGrp="1"/>
          </p:cNvSpPr>
          <p:nvPr>
            <p:ph type="title"/>
          </p:nvPr>
        </p:nvSpPr>
        <p:spPr>
          <a:xfrm>
            <a:off x="539552" y="205978"/>
            <a:ext cx="814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40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600" b="1" i="0" u="none" strike="noStrike" cap="none">
                <a:solidFill>
                  <a:srgbClr val="1D6EA7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26"/>
          <p:cNvSpPr txBox="1">
            <a:spLocks noGrp="1"/>
          </p:cNvSpPr>
          <p:nvPr>
            <p:ph type="body" idx="1"/>
          </p:nvPr>
        </p:nvSpPr>
        <p:spPr>
          <a:xfrm>
            <a:off x="539552" y="1151335"/>
            <a:ext cx="39579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>
            <a:lvl1pPr marL="457200" marR="0" lvl="0" indent="-2286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FF7C80"/>
              </a:buClr>
              <a:buSzPts val="1920"/>
              <a:buFont typeface="Noto Sans Symbols"/>
              <a:buNone/>
              <a:defRPr sz="24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FF6600"/>
              </a:buClr>
              <a:buSzPts val="135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20000"/>
              </a:lnSpc>
              <a:spcBef>
                <a:spcPts val="160"/>
              </a:spcBef>
              <a:spcAft>
                <a:spcPts val="160"/>
              </a:spcAft>
              <a:buClr>
                <a:schemeClr val="dk1"/>
              </a:buClr>
              <a:buSzPts val="12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26"/>
          <p:cNvSpPr txBox="1">
            <a:spLocks noGrp="1"/>
          </p:cNvSpPr>
          <p:nvPr>
            <p:ph type="body" idx="2"/>
          </p:nvPr>
        </p:nvSpPr>
        <p:spPr>
          <a:xfrm>
            <a:off x="539552" y="1631156"/>
            <a:ext cx="3957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>
            <a:lvl1pPr marL="457200" marR="0" lvl="0" indent="-35052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FF7C80"/>
              </a:buClr>
              <a:buSzPts val="1920"/>
              <a:buFont typeface="Noto Sans Symbols"/>
              <a:buChar char="•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175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14325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FF6600"/>
              </a:buClr>
              <a:buSzPts val="1350"/>
              <a:buFont typeface="Noto Sans Symbols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048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048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048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>
              <a:lnSpc>
                <a:spcPct val="120000"/>
              </a:lnSpc>
              <a:spcBef>
                <a:spcPts val="160"/>
              </a:spcBef>
              <a:spcAft>
                <a:spcPts val="160"/>
              </a:spcAft>
              <a:buClr>
                <a:schemeClr val="dk1"/>
              </a:buClr>
              <a:buSzPts val="1200"/>
              <a:buFont typeface="Calibri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body" idx="3"/>
          </p:nvPr>
        </p:nvSpPr>
        <p:spPr>
          <a:xfrm>
            <a:off x="4645025" y="1151335"/>
            <a:ext cx="40419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>
            <a:lvl1pPr marL="457200" marR="0" lvl="0" indent="-2286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FF7C80"/>
              </a:buClr>
              <a:buSzPts val="1920"/>
              <a:buFont typeface="Noto Sans Symbols"/>
              <a:buNone/>
              <a:defRPr sz="24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FF6600"/>
              </a:buClr>
              <a:buSzPts val="1350"/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20000"/>
              </a:lnSpc>
              <a:spcBef>
                <a:spcPts val="160"/>
              </a:spcBef>
              <a:spcAft>
                <a:spcPts val="160"/>
              </a:spcAft>
              <a:buClr>
                <a:schemeClr val="dk1"/>
              </a:buClr>
              <a:buSzPts val="12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26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>
            <a:lvl1pPr marL="457200" marR="0" lvl="0" indent="-35052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FF7C80"/>
              </a:buClr>
              <a:buSzPts val="1920"/>
              <a:buFont typeface="Noto Sans Symbols"/>
              <a:buChar char="•"/>
              <a:defRPr sz="2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17500" algn="l">
              <a:lnSpc>
                <a:spcPct val="120000"/>
              </a:lnSpc>
              <a:spcBef>
                <a:spcPts val="240"/>
              </a:spcBef>
              <a:spcAft>
                <a:spcPts val="0"/>
              </a:spcAft>
              <a:buClr>
                <a:srgbClr val="92D050"/>
              </a:buClr>
              <a:buSzPts val="1400"/>
              <a:buFont typeface="Noto Sans Symbols"/>
              <a:buChar char="•"/>
              <a:defRPr sz="20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14325" algn="l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Clr>
                <a:srgbClr val="FF6600"/>
              </a:buClr>
              <a:buSzPts val="1350"/>
              <a:buFont typeface="Noto Sans Symbols"/>
              <a:buChar char="•"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04800" algn="l">
              <a:lnSpc>
                <a:spcPct val="120000"/>
              </a:lnSpc>
              <a:spcBef>
                <a:spcPts val="180"/>
              </a:spcBef>
              <a:spcAft>
                <a:spcPts val="0"/>
              </a:spcAft>
              <a:buClr>
                <a:srgbClr val="0070C0"/>
              </a:buClr>
              <a:buSzPts val="12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048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rgbClr val="FFC000"/>
              </a:buClr>
              <a:buSzPts val="1200"/>
              <a:buFont typeface="Noto Sans Symbols"/>
              <a:buChar char="•"/>
              <a:defRPr sz="16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048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>
              <a:lnSpc>
                <a:spcPct val="12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>
              <a:lnSpc>
                <a:spcPct val="120000"/>
              </a:lnSpc>
              <a:spcBef>
                <a:spcPts val="160"/>
              </a:spcBef>
              <a:spcAft>
                <a:spcPts val="160"/>
              </a:spcAft>
              <a:buClr>
                <a:schemeClr val="dk1"/>
              </a:buClr>
              <a:buSzPts val="1200"/>
              <a:buFont typeface="Calibri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ftr" idx="11"/>
          </p:nvPr>
        </p:nvSpPr>
        <p:spPr>
          <a:xfrm>
            <a:off x="3429000" y="4686300"/>
            <a:ext cx="18288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26"/>
          <p:cNvSpPr txBox="1">
            <a:spLocks noGrp="1"/>
          </p:cNvSpPr>
          <p:nvPr>
            <p:ph type="sldNum" idx="12"/>
          </p:nvPr>
        </p:nvSpPr>
        <p:spPr>
          <a:xfrm>
            <a:off x="8382000" y="4893469"/>
            <a:ext cx="762000" cy="2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135" name="Google Shape;135;p26"/>
          <p:cNvGrpSpPr/>
          <p:nvPr/>
        </p:nvGrpSpPr>
        <p:grpSpPr>
          <a:xfrm>
            <a:off x="387069" y="87474"/>
            <a:ext cx="0" cy="667856"/>
            <a:chOff x="876610" y="694594"/>
            <a:chExt cx="0" cy="890475"/>
          </a:xfrm>
        </p:grpSpPr>
        <p:cxnSp>
          <p:nvCxnSpPr>
            <p:cNvPr id="136" name="Google Shape;136;p26"/>
            <p:cNvCxnSpPr/>
            <p:nvPr/>
          </p:nvCxnSpPr>
          <p:spPr>
            <a:xfrm rot="10800000">
              <a:off x="876610" y="868879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E7B4D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7" name="Google Shape;137;p26"/>
            <p:cNvCxnSpPr/>
            <p:nvPr/>
          </p:nvCxnSpPr>
          <p:spPr>
            <a:xfrm rot="10800000">
              <a:off x="876610" y="694594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A7D7D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8" name="Google Shape;138;p26"/>
            <p:cNvCxnSpPr/>
            <p:nvPr/>
          </p:nvCxnSpPr>
          <p:spPr>
            <a:xfrm rot="10800000">
              <a:off x="876610" y="1046974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F6CA6A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9" name="Google Shape;139;p26"/>
            <p:cNvCxnSpPr/>
            <p:nvPr/>
          </p:nvCxnSpPr>
          <p:spPr>
            <a:xfrm rot="10800000">
              <a:off x="876610" y="1225069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C0D35B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0" name="Google Shape;140;p26"/>
            <p:cNvCxnSpPr/>
            <p:nvPr/>
          </p:nvCxnSpPr>
          <p:spPr>
            <a:xfrm rot="10800000">
              <a:off x="876610" y="1405069"/>
              <a:ext cx="0" cy="180000"/>
            </a:xfrm>
            <a:prstGeom prst="straightConnector1">
              <a:avLst/>
            </a:prstGeom>
            <a:noFill/>
            <a:ln w="57150" cap="flat" cmpd="sng">
              <a:solidFill>
                <a:srgbClr val="D6D6D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大標題 - 上方">
  <p:cSld name="大標題 - 上方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27"/>
          <p:cNvGrpSpPr/>
          <p:nvPr/>
        </p:nvGrpSpPr>
        <p:grpSpPr>
          <a:xfrm>
            <a:off x="0" y="5078960"/>
            <a:ext cx="9143745" cy="64542"/>
            <a:chOff x="0" y="0"/>
            <a:chExt cx="13004900" cy="122400"/>
          </a:xfrm>
        </p:grpSpPr>
        <p:sp>
          <p:nvSpPr>
            <p:cNvPr id="143" name="Google Shape;143;p27"/>
            <p:cNvSpPr/>
            <p:nvPr/>
          </p:nvSpPr>
          <p:spPr>
            <a:xfrm>
              <a:off x="0" y="0"/>
              <a:ext cx="3912300" cy="122400"/>
            </a:xfrm>
            <a:prstGeom prst="rect">
              <a:avLst/>
            </a:prstGeom>
            <a:solidFill>
              <a:srgbClr val="D66962"/>
            </a:solidFill>
            <a:ln>
              <a:noFill/>
            </a:ln>
          </p:spPr>
          <p:txBody>
            <a:bodyPr spcFirstLastPara="1" wrap="square" lIns="32750" tIns="32750" rIns="32750" bIns="327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Helvetica Neue"/>
                <a:buNone/>
              </a:pPr>
              <a:endParaRPr sz="1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3891657" y="0"/>
              <a:ext cx="5221500" cy="122400"/>
            </a:xfrm>
            <a:prstGeom prst="rect">
              <a:avLst/>
            </a:prstGeom>
            <a:solidFill>
              <a:srgbClr val="EFBA57"/>
            </a:solidFill>
            <a:ln>
              <a:noFill/>
            </a:ln>
          </p:spPr>
          <p:txBody>
            <a:bodyPr spcFirstLastPara="1" wrap="square" lIns="32750" tIns="32750" rIns="32750" bIns="327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Helvetica Neue"/>
                <a:buNone/>
              </a:pPr>
              <a:endParaRPr sz="1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5" name="Google Shape;145;p27"/>
            <p:cNvSpPr/>
            <p:nvPr/>
          </p:nvSpPr>
          <p:spPr>
            <a:xfrm>
              <a:off x="9093200" y="0"/>
              <a:ext cx="3911700" cy="122400"/>
            </a:xfrm>
            <a:prstGeom prst="rect">
              <a:avLst/>
            </a:prstGeom>
            <a:solidFill>
              <a:srgbClr val="3068AA"/>
            </a:solidFill>
            <a:ln>
              <a:noFill/>
            </a:ln>
          </p:spPr>
          <p:txBody>
            <a:bodyPr spcFirstLastPara="1" wrap="square" lIns="32750" tIns="32750" rIns="32750" bIns="3275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500"/>
                <a:buFont typeface="Helvetica Neue"/>
                <a:buNone/>
              </a:pPr>
              <a:endParaRPr sz="1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pic>
        <p:nvPicPr>
          <p:cNvPr id="146" name="Google Shape;146;p27" descr="影像"/>
          <p:cNvPicPr preferRelativeResize="0"/>
          <p:nvPr/>
        </p:nvPicPr>
        <p:blipFill rotWithShape="1">
          <a:blip r:embed="rId2">
            <a:alphaModFix amt="18340"/>
          </a:blip>
          <a:srcRect/>
          <a:stretch/>
        </p:blipFill>
        <p:spPr>
          <a:xfrm>
            <a:off x="7054368" y="4866641"/>
            <a:ext cx="1522148" cy="201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7" descr="影像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9754" y="4439326"/>
            <a:ext cx="1355227" cy="6484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Google Shape;148;p27"/>
          <p:cNvCxnSpPr/>
          <p:nvPr/>
        </p:nvCxnSpPr>
        <p:spPr>
          <a:xfrm>
            <a:off x="552118" y="748534"/>
            <a:ext cx="8026500" cy="0"/>
          </a:xfrm>
          <a:prstGeom prst="straightConnector1">
            <a:avLst/>
          </a:prstGeom>
          <a:noFill/>
          <a:ln w="12700" cap="flat" cmpd="sng">
            <a:solidFill>
              <a:srgbClr val="262627"/>
            </a:solidFill>
            <a:prstDash val="solid"/>
            <a:miter lim="400000"/>
            <a:headEnd type="none" w="sm" len="sm"/>
            <a:tailEnd type="diamond" w="med" len="med"/>
          </a:ln>
        </p:spPr>
      </p:cxn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4449997" y="4902398"/>
            <a:ext cx="239100" cy="1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50" tIns="32750" rIns="32750" bIns="3275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Helvetica Neue Light"/>
              <a:buNone/>
              <a:defRPr sz="1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1802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900651"/>
            <a:ext cx="8520600" cy="4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66962"/>
              </a:buClr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AA84F"/>
              </a:buClr>
              <a:buSzPts val="1400"/>
              <a:buChar char="●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903935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1843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Font typeface="Calibri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2"/>
          </p:nvPr>
        </p:nvSpPr>
        <p:spPr>
          <a:xfrm>
            <a:off x="4832400" y="9238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438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6DA7"/>
              </a:buClr>
              <a:buSzPts val="3400"/>
              <a:buFont typeface="Verdana"/>
              <a:buNone/>
              <a:defRPr sz="3400" b="0" i="0" u="none" strike="noStrike" cap="none">
                <a:solidFill>
                  <a:srgbClr val="1D6DA7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66962"/>
              </a:buClr>
              <a:buSzPts val="1800"/>
              <a:buFont typeface="Calibri"/>
              <a:buChar char="●"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Calibri"/>
              <a:buChar char="●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■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○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■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●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alibri"/>
              <a:buChar char="○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Calibri"/>
              <a:buChar char="■"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grpSp>
        <p:nvGrpSpPr>
          <p:cNvPr id="54" name="Google Shape;54;p13"/>
          <p:cNvGrpSpPr/>
          <p:nvPr/>
        </p:nvGrpSpPr>
        <p:grpSpPr>
          <a:xfrm>
            <a:off x="125" y="5103467"/>
            <a:ext cx="9143745" cy="40025"/>
            <a:chOff x="0" y="0"/>
            <a:chExt cx="13004900" cy="122400"/>
          </a:xfrm>
        </p:grpSpPr>
        <p:sp>
          <p:nvSpPr>
            <p:cNvPr id="55" name="Google Shape;55;p13"/>
            <p:cNvSpPr/>
            <p:nvPr/>
          </p:nvSpPr>
          <p:spPr>
            <a:xfrm>
              <a:off x="0" y="0"/>
              <a:ext cx="3912300" cy="122400"/>
            </a:xfrm>
            <a:prstGeom prst="rect">
              <a:avLst/>
            </a:prstGeom>
            <a:solidFill>
              <a:srgbClr val="D66962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3891657" y="0"/>
              <a:ext cx="5221500" cy="122400"/>
            </a:xfrm>
            <a:prstGeom prst="rect">
              <a:avLst/>
            </a:prstGeom>
            <a:solidFill>
              <a:srgbClr val="EFBA5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9093200" y="0"/>
              <a:ext cx="3911700" cy="122400"/>
            </a:xfrm>
            <a:prstGeom prst="rect">
              <a:avLst/>
            </a:prstGeom>
            <a:solidFill>
              <a:srgbClr val="3068AA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4" r:id="rId2"/>
    <p:sldLayoutId id="2147483665" r:id="rId3"/>
    <p:sldLayoutId id="2147483666" r:id="rId4"/>
    <p:sldLayoutId id="2147483667" r:id="rId5"/>
    <p:sldLayoutId id="2147483669" r:id="rId6"/>
    <p:sldLayoutId id="2147483670" r:id="rId7"/>
    <p:sldLayoutId id="2147483671" r:id="rId8"/>
    <p:sldLayoutId id="2147483672" r:id="rId9"/>
    <p:sldLayoutId id="2147483686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://jmlr.org/proceedings/papers/v9/glorot10a/glorot10a.pdf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modules/preprocessing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>
            <a:spLocks noGrp="1"/>
          </p:cNvSpPr>
          <p:nvPr>
            <p:ph type="ctrTitle"/>
          </p:nvPr>
        </p:nvSpPr>
        <p:spPr>
          <a:xfrm>
            <a:off x="311708" y="15827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zh-TW" altLang="en-US" dirty="0" smtClean="0"/>
              <a:t>技術班 </a:t>
            </a:r>
            <a:r>
              <a:rPr lang="zh-TW" altLang="en-US" b="1" dirty="0" smtClean="0"/>
              <a:t>深度學</a:t>
            </a:r>
            <a:r>
              <a:rPr lang="zh-TW" altLang="en-US" b="1" dirty="0"/>
              <a:t>習</a:t>
            </a:r>
            <a:r>
              <a:rPr lang="zh-TW" altLang="en-US" b="1" dirty="0" smtClean="0"/>
              <a:t> </a:t>
            </a:r>
            <a:r>
              <a:rPr lang="zh-TW" altLang="en-US" dirty="0" smtClean="0"/>
              <a:t>手把手</a:t>
            </a:r>
            <a:endParaRPr dirty="0"/>
          </a:p>
        </p:txBody>
      </p:sp>
      <p:sp>
        <p:nvSpPr>
          <p:cNvPr id="256" name="Google Shape;256;p40"/>
          <p:cNvSpPr txBox="1">
            <a:spLocks noGrp="1"/>
          </p:cNvSpPr>
          <p:nvPr>
            <p:ph type="subTitle" idx="1"/>
          </p:nvPr>
        </p:nvSpPr>
        <p:spPr>
          <a:xfrm>
            <a:off x="253179" y="3030416"/>
            <a:ext cx="85206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altLang="zh-TW" dirty="0"/>
              <a:t>Forest Type Prediction</a:t>
            </a:r>
            <a:endParaRPr dirty="0"/>
          </a:p>
        </p:txBody>
      </p:sp>
      <p:sp>
        <p:nvSpPr>
          <p:cNvPr id="257" name="Google Shape;257;p40"/>
          <p:cNvSpPr txBox="1"/>
          <p:nvPr/>
        </p:nvSpPr>
        <p:spPr>
          <a:xfrm>
            <a:off x="4849950" y="3594100"/>
            <a:ext cx="200805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0" i="0" u="none" strike="noStrike" cap="none" dirty="0" smtClean="0">
                <a:solidFill>
                  <a:srgbClr val="9B9B9B"/>
                </a:solidFill>
                <a:latin typeface="Verdana"/>
                <a:ea typeface="Verdana"/>
                <a:cs typeface="Verdana"/>
                <a:sym typeface="Verdana"/>
              </a:rPr>
              <a:t>TA</a:t>
            </a:r>
            <a:r>
              <a:rPr lang="zh-TW" altLang="en-US" sz="1800" b="0" i="0" u="none" strike="noStrike" cap="none" dirty="0" smtClean="0">
                <a:solidFill>
                  <a:srgbClr val="9B9B9B"/>
                </a:solidFill>
                <a:latin typeface="Verdana"/>
                <a:ea typeface="Verdana"/>
                <a:cs typeface="Verdana"/>
                <a:sym typeface="Verdana"/>
              </a:rPr>
              <a:t>  </a:t>
            </a:r>
            <a:r>
              <a:rPr lang="en-US" altLang="zh-TW" b="0" i="0" u="none" strike="noStrike" cap="none" dirty="0" smtClean="0">
                <a:solidFill>
                  <a:srgbClr val="9B9B9B"/>
                </a:solidFill>
                <a:latin typeface="Verdana"/>
                <a:ea typeface="Verdana"/>
                <a:cs typeface="Verdana"/>
                <a:sym typeface="Verdana"/>
              </a:rPr>
              <a:t>Andy</a:t>
            </a:r>
            <a:endParaRPr b="0" i="0" u="none" strike="noStrike" cap="none" dirty="0">
              <a:solidFill>
                <a:srgbClr val="9B9B9B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92"/>
          <p:cNvSpPr txBox="1"/>
          <p:nvPr/>
        </p:nvSpPr>
        <p:spPr>
          <a:xfrm>
            <a:off x="311700" y="1802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zh-TW" sz="3400" b="0" i="0" u="none" strike="noStrike" cap="none">
                <a:solidFill>
                  <a:srgbClr val="1D6DA7"/>
                </a:solidFill>
                <a:latin typeface="Calibri"/>
                <a:ea typeface="Calibri"/>
                <a:cs typeface="Calibri"/>
                <a:sym typeface="Calibri"/>
              </a:rPr>
              <a:t>不同Loss Function對參數空間的差異</a:t>
            </a:r>
            <a:endParaRPr sz="3400" b="0" i="0" u="none" strike="noStrike" cap="none">
              <a:solidFill>
                <a:srgbClr val="1D6DA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07" name="Google Shape;1107;p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20868" y="883575"/>
            <a:ext cx="5302256" cy="40528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8" name="Google Shape;1108;p92"/>
          <p:cNvGrpSpPr/>
          <p:nvPr/>
        </p:nvGrpSpPr>
        <p:grpSpPr>
          <a:xfrm>
            <a:off x="2532275" y="2276176"/>
            <a:ext cx="747618" cy="924919"/>
            <a:chOff x="2608450" y="2366601"/>
            <a:chExt cx="747618" cy="924919"/>
          </a:xfrm>
        </p:grpSpPr>
        <p:sp>
          <p:nvSpPr>
            <p:cNvPr id="1109" name="Google Shape;1109;p92"/>
            <p:cNvSpPr/>
            <p:nvPr/>
          </p:nvSpPr>
          <p:spPr>
            <a:xfrm>
              <a:off x="2608450" y="2366601"/>
              <a:ext cx="144000" cy="144000"/>
            </a:xfrm>
            <a:prstGeom prst="ellipse">
              <a:avLst/>
            </a:prstGeom>
            <a:solidFill>
              <a:srgbClr val="0070C0"/>
            </a:solidFill>
            <a:ln w="19050" cap="flat" cmpd="sng">
              <a:solidFill>
                <a:srgbClr val="0070C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110" name="Google Shape;1110;p92"/>
            <p:cNvCxnSpPr/>
            <p:nvPr/>
          </p:nvCxnSpPr>
          <p:spPr>
            <a:xfrm>
              <a:off x="2676268" y="2434420"/>
              <a:ext cx="679800" cy="857100"/>
            </a:xfrm>
            <a:prstGeom prst="straightConnector1">
              <a:avLst/>
            </a:prstGeom>
            <a:noFill/>
            <a:ln w="38100" cap="flat" cmpd="sng">
              <a:solidFill>
                <a:srgbClr val="0070C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sp>
        <p:nvSpPr>
          <p:cNvPr id="1111" name="Google Shape;1111;p92"/>
          <p:cNvSpPr/>
          <p:nvPr/>
        </p:nvSpPr>
        <p:spPr>
          <a:xfrm>
            <a:off x="2532276" y="3701973"/>
            <a:ext cx="144000" cy="144000"/>
          </a:xfrm>
          <a:prstGeom prst="ellipse">
            <a:avLst/>
          </a:prstGeom>
          <a:solidFill>
            <a:srgbClr val="92D050"/>
          </a:solidFill>
          <a:ln w="19050" cap="flat" cmpd="sng">
            <a:solidFill>
              <a:srgbClr val="92D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2" name="Google Shape;1112;p92"/>
          <p:cNvCxnSpPr>
            <a:stCxn id="1111" idx="6"/>
          </p:cNvCxnSpPr>
          <p:nvPr/>
        </p:nvCxnSpPr>
        <p:spPr>
          <a:xfrm rot="10800000" flipH="1">
            <a:off x="2676276" y="3722073"/>
            <a:ext cx="559500" cy="51900"/>
          </a:xfrm>
          <a:prstGeom prst="straightConnector1">
            <a:avLst/>
          </a:prstGeom>
          <a:noFill/>
          <a:ln w="38100" cap="flat" cmpd="sng">
            <a:solidFill>
              <a:srgbClr val="92D05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113" name="Google Shape;1113;p92"/>
          <p:cNvSpPr txBox="1"/>
          <p:nvPr/>
        </p:nvSpPr>
        <p:spPr>
          <a:xfrm>
            <a:off x="687000" y="2089500"/>
            <a:ext cx="15579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1" i="0" u="none" strike="noStrike" cap="none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Cross-entropy</a:t>
            </a:r>
            <a:endParaRPr sz="1800" b="1" i="0" u="none" strike="noStrike" cap="none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4" name="Google Shape;1114;p92"/>
          <p:cNvSpPr txBox="1"/>
          <p:nvPr/>
        </p:nvSpPr>
        <p:spPr>
          <a:xfrm>
            <a:off x="653847" y="3557975"/>
            <a:ext cx="16242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Squared error</a:t>
            </a:r>
            <a:endParaRPr sz="1800" b="1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5" name="Google Shape;1115;p92"/>
          <p:cNvSpPr txBox="1"/>
          <p:nvPr/>
        </p:nvSpPr>
        <p:spPr>
          <a:xfrm>
            <a:off x="7856175" y="4666700"/>
            <a:ext cx="1147200" cy="2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圖片來源</a:t>
            </a: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7051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93"/>
          <p:cNvSpPr txBox="1">
            <a:spLocks noGrp="1"/>
          </p:cNvSpPr>
          <p:nvPr>
            <p:ph type="title"/>
          </p:nvPr>
        </p:nvSpPr>
        <p:spPr>
          <a:xfrm>
            <a:off x="311700" y="1802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zh-TW" dirty="0">
                <a:solidFill>
                  <a:srgbClr val="1D6DA7"/>
                </a:solidFill>
              </a:rPr>
              <a:t>如何選擇 Loss function?</a:t>
            </a:r>
            <a:endParaRPr dirty="0"/>
          </a:p>
        </p:txBody>
      </p:sp>
      <p:sp>
        <p:nvSpPr>
          <p:cNvPr id="1121" name="Google Shape;1121;p93"/>
          <p:cNvSpPr txBox="1">
            <a:spLocks noGrp="1"/>
          </p:cNvSpPr>
          <p:nvPr>
            <p:ph type="body" idx="1"/>
          </p:nvPr>
        </p:nvSpPr>
        <p:spPr>
          <a:xfrm>
            <a:off x="311700" y="900651"/>
            <a:ext cx="8520600" cy="4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zh-TW" sz="3000" dirty="0"/>
              <a:t>分類問題 (Classification) </a:t>
            </a:r>
            <a:endParaRPr sz="3000" dirty="0"/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 dirty="0"/>
              <a:t>cross-entropy</a:t>
            </a:r>
            <a:endParaRPr sz="2400" dirty="0"/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 dirty="0"/>
              <a:t>搭配 softmax 作為輸出層的啟動函數(Activation function)</a:t>
            </a:r>
            <a:endParaRPr sz="2400" dirty="0"/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zh-TW" sz="3000" dirty="0"/>
              <a:t>迴歸問題 (Regression) </a:t>
            </a:r>
            <a:endParaRPr sz="3000" dirty="0"/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 dirty="0"/>
              <a:t>mean squared error (MSE)</a:t>
            </a:r>
            <a:endParaRPr sz="2400" dirty="0"/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 dirty="0"/>
              <a:t>mean absolute error (MAE)</a:t>
            </a:r>
            <a:endParaRPr sz="2400" dirty="0"/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 dirty="0"/>
              <a:t>搭配線性函數作為輸出層的啟動函數(Activation function)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152827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77"/>
          <p:cNvSpPr txBox="1">
            <a:spLocks noGrp="1"/>
          </p:cNvSpPr>
          <p:nvPr>
            <p:ph type="title"/>
          </p:nvPr>
        </p:nvSpPr>
        <p:spPr>
          <a:xfrm>
            <a:off x="311700" y="1802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zh-TW" dirty="0" smtClean="0"/>
              <a:t>選</a:t>
            </a:r>
            <a:r>
              <a:rPr lang="zh-TW" dirty="0"/>
              <a:t>擇優化器 </a:t>
            </a:r>
            <a:r>
              <a:rPr lang="zh-TW" dirty="0" smtClean="0"/>
              <a:t>(</a:t>
            </a:r>
            <a:r>
              <a:rPr lang="en-US" altLang="zh-TW" dirty="0" smtClean="0"/>
              <a:t>O</a:t>
            </a:r>
            <a:r>
              <a:rPr lang="zh-TW" dirty="0" smtClean="0"/>
              <a:t>ptimizer</a:t>
            </a:r>
            <a:r>
              <a:rPr lang="zh-TW" dirty="0"/>
              <a:t>)</a:t>
            </a:r>
            <a:endParaRPr dirty="0"/>
          </a:p>
        </p:txBody>
      </p:sp>
      <p:sp>
        <p:nvSpPr>
          <p:cNvPr id="874" name="Google Shape;874;p77"/>
          <p:cNvSpPr txBox="1">
            <a:spLocks noGrp="1"/>
          </p:cNvSpPr>
          <p:nvPr>
            <p:ph type="body" idx="1"/>
          </p:nvPr>
        </p:nvSpPr>
        <p:spPr>
          <a:xfrm>
            <a:off x="311700" y="900650"/>
            <a:ext cx="85206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3000"/>
              <a:t>常用選擇有：</a:t>
            </a:r>
            <a:endParaRPr sz="3000"/>
          </a:p>
          <a:p>
            <a:pPr marL="457200" lvl="0" indent="-4064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800"/>
              <a:buChar char="●"/>
            </a:pPr>
            <a:r>
              <a:rPr lang="zh-TW" sz="2800"/>
              <a:t>SGD (Stochastic Gradient Descent)</a:t>
            </a:r>
            <a:endParaRPr sz="2800"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zh-TW" sz="2800"/>
              <a:t>Adagrad (Adaptive Learning Rate)</a:t>
            </a:r>
            <a:endParaRPr sz="2800"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zh-TW" sz="2800"/>
              <a:t>RMSprop (Similar with Adagrad)</a:t>
            </a:r>
            <a:endParaRPr sz="2800"/>
          </a:p>
          <a:p>
            <a:pPr marL="457200" lvl="0" indent="-406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zh-TW" sz="2800"/>
              <a:t>Adam (Similar with RMSprop + Momentum)</a:t>
            </a:r>
            <a:endParaRPr sz="2800"/>
          </a:p>
        </p:txBody>
      </p:sp>
    </p:spTree>
    <p:extLst>
      <p:ext uri="{BB962C8B-B14F-4D97-AF65-F5344CB8AC3E}">
        <p14:creationId xmlns:p14="http://schemas.microsoft.com/office/powerpoint/2010/main" val="3241129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91B87-87C3-4748-AEB6-9055747B0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Network Flow</a:t>
            </a:r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516602" y="2323844"/>
            <a:ext cx="883270" cy="492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6" name="矩形 5"/>
          <p:cNvSpPr/>
          <p:nvPr/>
        </p:nvSpPr>
        <p:spPr>
          <a:xfrm>
            <a:off x="671676" y="2398978"/>
            <a:ext cx="7259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 smtClean="0">
                <a:solidFill>
                  <a:schemeClr val="bg1"/>
                </a:solidFill>
              </a:rPr>
              <a:t>Input</a:t>
            </a:r>
            <a:endParaRPr lang="zh-TW" altLang="en-US" sz="1600" dirty="0">
              <a:solidFill>
                <a:schemeClr val="bg1"/>
              </a:solidFill>
            </a:endParaRPr>
          </a:p>
        </p:txBody>
      </p:sp>
      <p:sp>
        <p:nvSpPr>
          <p:cNvPr id="7" name="向右箭號 6"/>
          <p:cNvSpPr/>
          <p:nvPr/>
        </p:nvSpPr>
        <p:spPr>
          <a:xfrm>
            <a:off x="1559284" y="2510204"/>
            <a:ext cx="374163" cy="13265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8" name="橢圓 7"/>
          <p:cNvSpPr/>
          <p:nvPr/>
        </p:nvSpPr>
        <p:spPr>
          <a:xfrm>
            <a:off x="2009439" y="2179432"/>
            <a:ext cx="1181705" cy="772817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9" name="矩形 8"/>
          <p:cNvSpPr/>
          <p:nvPr/>
        </p:nvSpPr>
        <p:spPr>
          <a:xfrm>
            <a:off x="2178755" y="2277817"/>
            <a:ext cx="9395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 smtClean="0">
                <a:solidFill>
                  <a:schemeClr val="bg1"/>
                </a:solidFill>
              </a:rPr>
              <a:t>隱藏層</a:t>
            </a:r>
            <a:endParaRPr lang="en-US" altLang="zh-TW" sz="1600" dirty="0" smtClean="0">
              <a:solidFill>
                <a:schemeClr val="bg1"/>
              </a:solidFill>
            </a:endParaRPr>
          </a:p>
          <a:p>
            <a:r>
              <a:rPr lang="en-US" altLang="zh-TW" sz="1600" dirty="0" smtClean="0">
                <a:solidFill>
                  <a:schemeClr val="bg1"/>
                </a:solidFill>
              </a:rPr>
              <a:t>Layers</a:t>
            </a:r>
            <a:endParaRPr lang="zh-TW" altLang="en-US" sz="1600" dirty="0">
              <a:solidFill>
                <a:schemeClr val="bg1"/>
              </a:solidFill>
            </a:endParaRPr>
          </a:p>
        </p:txBody>
      </p:sp>
      <p:sp>
        <p:nvSpPr>
          <p:cNvPr id="10" name="向右箭號 9"/>
          <p:cNvSpPr/>
          <p:nvPr/>
        </p:nvSpPr>
        <p:spPr>
          <a:xfrm>
            <a:off x="3287641" y="2512397"/>
            <a:ext cx="374163" cy="132654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11" name="橢圓 10"/>
          <p:cNvSpPr/>
          <p:nvPr/>
        </p:nvSpPr>
        <p:spPr>
          <a:xfrm>
            <a:off x="3743442" y="2123795"/>
            <a:ext cx="1181705" cy="772817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12" name="矩形 11"/>
          <p:cNvSpPr/>
          <p:nvPr/>
        </p:nvSpPr>
        <p:spPr>
          <a:xfrm>
            <a:off x="3915079" y="2217815"/>
            <a:ext cx="83842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600" dirty="0" smtClean="0">
                <a:solidFill>
                  <a:schemeClr val="bg1"/>
                </a:solidFill>
              </a:rPr>
              <a:t>Output</a:t>
            </a:r>
          </a:p>
          <a:p>
            <a:r>
              <a:rPr lang="en-US" altLang="zh-TW" sz="1600" dirty="0" smtClean="0">
                <a:solidFill>
                  <a:schemeClr val="bg1"/>
                </a:solidFill>
              </a:rPr>
              <a:t>Layers</a:t>
            </a:r>
            <a:endParaRPr lang="zh-TW" altLang="en-US" sz="1600" dirty="0">
              <a:solidFill>
                <a:schemeClr val="bg1"/>
              </a:solidFill>
            </a:endParaRPr>
          </a:p>
        </p:txBody>
      </p:sp>
      <p:sp>
        <p:nvSpPr>
          <p:cNvPr id="14" name="菱形 13"/>
          <p:cNvSpPr/>
          <p:nvPr/>
        </p:nvSpPr>
        <p:spPr>
          <a:xfrm>
            <a:off x="6024591" y="1987280"/>
            <a:ext cx="1398510" cy="1156974"/>
          </a:xfrm>
          <a:prstGeom prst="diamond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15" name="矩形 14"/>
          <p:cNvSpPr/>
          <p:nvPr/>
        </p:nvSpPr>
        <p:spPr>
          <a:xfrm>
            <a:off x="6179097" y="2271478"/>
            <a:ext cx="10894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 smtClean="0">
                <a:solidFill>
                  <a:schemeClr val="bg1"/>
                </a:solidFill>
              </a:rPr>
              <a:t>損失函數</a:t>
            </a:r>
            <a:endParaRPr lang="en-US" altLang="zh-TW" sz="1600" dirty="0" smtClean="0">
              <a:solidFill>
                <a:schemeClr val="bg1"/>
              </a:solidFill>
            </a:endParaRPr>
          </a:p>
          <a:p>
            <a:pPr algn="ctr"/>
            <a:r>
              <a:rPr lang="en-US" altLang="zh-TW" sz="1600" dirty="0" smtClean="0">
                <a:solidFill>
                  <a:schemeClr val="bg1"/>
                </a:solidFill>
              </a:rPr>
              <a:t>Loss</a:t>
            </a:r>
            <a:endParaRPr lang="zh-TW" altLang="en-US" sz="1600" dirty="0">
              <a:solidFill>
                <a:schemeClr val="bg1"/>
              </a:solidFill>
            </a:endParaRPr>
          </a:p>
        </p:txBody>
      </p:sp>
      <p:sp>
        <p:nvSpPr>
          <p:cNvPr id="16" name="向右箭號 15"/>
          <p:cNvSpPr/>
          <p:nvPr/>
        </p:nvSpPr>
        <p:spPr>
          <a:xfrm rot="5400000">
            <a:off x="6531231" y="3364029"/>
            <a:ext cx="385227" cy="128845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17" name="向右箭號 16"/>
          <p:cNvSpPr/>
          <p:nvPr/>
        </p:nvSpPr>
        <p:spPr>
          <a:xfrm rot="16200000">
            <a:off x="2381106" y="3251197"/>
            <a:ext cx="385225" cy="128847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18" name="向右箭號 17"/>
          <p:cNvSpPr/>
          <p:nvPr/>
        </p:nvSpPr>
        <p:spPr>
          <a:xfrm rot="16200000">
            <a:off x="4135102" y="3251196"/>
            <a:ext cx="385225" cy="128847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19" name="矩形 18"/>
          <p:cNvSpPr/>
          <p:nvPr/>
        </p:nvSpPr>
        <p:spPr>
          <a:xfrm>
            <a:off x="2091345" y="3654195"/>
            <a:ext cx="937417" cy="6480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20" name="矩形 19"/>
          <p:cNvSpPr/>
          <p:nvPr/>
        </p:nvSpPr>
        <p:spPr>
          <a:xfrm>
            <a:off x="2061525" y="3717449"/>
            <a:ext cx="101561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</a:rPr>
              <a:t>權重</a:t>
            </a:r>
            <a:endParaRPr lang="en-US" altLang="zh-TW" sz="1600" dirty="0" smtClean="0">
              <a:solidFill>
                <a:schemeClr val="bg1"/>
              </a:solidFill>
            </a:endParaRPr>
          </a:p>
          <a:p>
            <a:pPr algn="ctr"/>
            <a:r>
              <a:rPr lang="en-US" altLang="zh-TW" sz="1600" dirty="0" smtClean="0">
                <a:solidFill>
                  <a:schemeClr val="bg1"/>
                </a:solidFill>
              </a:rPr>
              <a:t>Weights</a:t>
            </a:r>
            <a:endParaRPr lang="zh-TW" altLang="en-US" sz="1600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850745" y="3654194"/>
            <a:ext cx="937417" cy="6480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22" name="矩形 21"/>
          <p:cNvSpPr/>
          <p:nvPr/>
        </p:nvSpPr>
        <p:spPr>
          <a:xfrm>
            <a:off x="4876346" y="3597496"/>
            <a:ext cx="109597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600" dirty="0" smtClean="0">
                <a:solidFill>
                  <a:srgbClr val="FF62A2"/>
                </a:solidFill>
              </a:rPr>
              <a:t>權重更新</a:t>
            </a:r>
            <a:endParaRPr lang="zh-TW" altLang="en-US" sz="1600" dirty="0">
              <a:solidFill>
                <a:srgbClr val="FF62A2"/>
              </a:solidFill>
            </a:endParaRPr>
          </a:p>
        </p:txBody>
      </p:sp>
      <p:sp>
        <p:nvSpPr>
          <p:cNvPr id="23" name="橢圓 22"/>
          <p:cNvSpPr/>
          <p:nvPr/>
        </p:nvSpPr>
        <p:spPr>
          <a:xfrm>
            <a:off x="6086889" y="3704491"/>
            <a:ext cx="1181705" cy="772817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24" name="矩形 23"/>
          <p:cNvSpPr/>
          <p:nvPr/>
        </p:nvSpPr>
        <p:spPr>
          <a:xfrm>
            <a:off x="6128080" y="3797720"/>
            <a:ext cx="10584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</a:rPr>
              <a:t>優化器</a:t>
            </a:r>
            <a:endParaRPr lang="en-US" altLang="zh-TW" sz="1600" dirty="0" smtClean="0">
              <a:solidFill>
                <a:schemeClr val="bg1"/>
              </a:solidFill>
            </a:endParaRPr>
          </a:p>
          <a:p>
            <a:pPr algn="ctr"/>
            <a:r>
              <a:rPr lang="en-US" altLang="zh-TW" sz="1600" dirty="0" smtClean="0">
                <a:solidFill>
                  <a:schemeClr val="bg1"/>
                </a:solidFill>
              </a:rPr>
              <a:t>Optimizer</a:t>
            </a:r>
            <a:endParaRPr lang="zh-TW" altLang="en-US" sz="1600" dirty="0">
              <a:solidFill>
                <a:schemeClr val="bg1"/>
              </a:solidFill>
            </a:endParaRPr>
          </a:p>
        </p:txBody>
      </p:sp>
      <p:sp>
        <p:nvSpPr>
          <p:cNvPr id="25" name="向右箭號 24"/>
          <p:cNvSpPr/>
          <p:nvPr/>
        </p:nvSpPr>
        <p:spPr>
          <a:xfrm>
            <a:off x="5096784" y="2493044"/>
            <a:ext cx="617625" cy="145446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26" name="向右箭號 25"/>
          <p:cNvSpPr/>
          <p:nvPr/>
        </p:nvSpPr>
        <p:spPr>
          <a:xfrm flipH="1">
            <a:off x="5106247" y="4004115"/>
            <a:ext cx="617625" cy="145446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28" name="矩形 27"/>
          <p:cNvSpPr/>
          <p:nvPr/>
        </p:nvSpPr>
        <p:spPr>
          <a:xfrm>
            <a:off x="5972320" y="721938"/>
            <a:ext cx="1479704" cy="713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29" name="矩形 28"/>
          <p:cNvSpPr/>
          <p:nvPr/>
        </p:nvSpPr>
        <p:spPr>
          <a:xfrm>
            <a:off x="5878866" y="771122"/>
            <a:ext cx="16672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</a:rPr>
              <a:t>實際值</a:t>
            </a:r>
            <a:endParaRPr lang="en-US" altLang="zh-TW" sz="1600" dirty="0" smtClean="0">
              <a:solidFill>
                <a:schemeClr val="bg1"/>
              </a:solidFill>
            </a:endParaRPr>
          </a:p>
          <a:p>
            <a:pPr algn="ctr"/>
            <a:r>
              <a:rPr lang="en-US" altLang="zh-TW" sz="1600" dirty="0" smtClean="0">
                <a:solidFill>
                  <a:schemeClr val="bg1"/>
                </a:solidFill>
              </a:rPr>
              <a:t>Desired  </a:t>
            </a:r>
            <a:r>
              <a:rPr lang="en-US" altLang="zh-TW" sz="1600" dirty="0" smtClean="0">
                <a:solidFill>
                  <a:schemeClr val="bg1"/>
                </a:solidFill>
              </a:rPr>
              <a:t>Output</a:t>
            </a:r>
            <a:endParaRPr lang="zh-TW" altLang="en-US" sz="1600" dirty="0">
              <a:solidFill>
                <a:schemeClr val="bg1"/>
              </a:solidFill>
            </a:endParaRPr>
          </a:p>
        </p:txBody>
      </p:sp>
      <p:sp>
        <p:nvSpPr>
          <p:cNvPr id="30" name="向右箭號 29"/>
          <p:cNvSpPr/>
          <p:nvPr/>
        </p:nvSpPr>
        <p:spPr>
          <a:xfrm rot="5400000">
            <a:off x="6531231" y="1650992"/>
            <a:ext cx="385227" cy="128845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1100"/>
          </a:p>
        </p:txBody>
      </p:sp>
      <p:sp>
        <p:nvSpPr>
          <p:cNvPr id="31" name="矩形 30"/>
          <p:cNvSpPr/>
          <p:nvPr/>
        </p:nvSpPr>
        <p:spPr>
          <a:xfrm>
            <a:off x="3819606" y="3717449"/>
            <a:ext cx="9996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600" dirty="0" smtClean="0">
                <a:solidFill>
                  <a:schemeClr val="bg1"/>
                </a:solidFill>
              </a:rPr>
              <a:t>權重</a:t>
            </a:r>
            <a:endParaRPr lang="en-US" altLang="zh-TW" sz="1600" dirty="0" smtClean="0">
              <a:solidFill>
                <a:schemeClr val="bg1"/>
              </a:solidFill>
            </a:endParaRPr>
          </a:p>
          <a:p>
            <a:pPr algn="ctr"/>
            <a:r>
              <a:rPr lang="en-US" altLang="zh-TW" sz="1600" dirty="0" smtClean="0">
                <a:solidFill>
                  <a:schemeClr val="bg1"/>
                </a:solidFill>
              </a:rPr>
              <a:t>Weights</a:t>
            </a:r>
            <a:endParaRPr lang="zh-TW" altLang="en-US" sz="1600" dirty="0">
              <a:solidFill>
                <a:schemeClr val="bg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076576" y="3210779"/>
            <a:ext cx="15072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rgbClr val="FF62A2"/>
                </a:solidFill>
              </a:rPr>
              <a:t>最小化損失函數</a:t>
            </a:r>
            <a:endParaRPr lang="en-US" altLang="zh-TW" dirty="0" smtClean="0">
              <a:solidFill>
                <a:srgbClr val="FF62A2"/>
              </a:solidFill>
            </a:endParaRPr>
          </a:p>
          <a:p>
            <a:r>
              <a:rPr lang="zh-TW" altLang="en-US" dirty="0" smtClean="0">
                <a:solidFill>
                  <a:srgbClr val="FF62A2"/>
                </a:solidFill>
              </a:rPr>
              <a:t>計算權</a:t>
            </a:r>
            <a:r>
              <a:rPr lang="zh-TW" altLang="en-US" dirty="0">
                <a:solidFill>
                  <a:srgbClr val="FF62A2"/>
                </a:solidFill>
              </a:rPr>
              <a:t>重</a:t>
            </a:r>
          </a:p>
        </p:txBody>
      </p:sp>
    </p:spTree>
    <p:extLst>
      <p:ext uri="{BB962C8B-B14F-4D97-AF65-F5344CB8AC3E}">
        <p14:creationId xmlns:p14="http://schemas.microsoft.com/office/powerpoint/2010/main" val="2529709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120"/>
          <p:cNvSpPr txBox="1">
            <a:spLocks noGrp="1"/>
          </p:cNvSpPr>
          <p:nvPr>
            <p:ph type="title"/>
          </p:nvPr>
        </p:nvSpPr>
        <p:spPr>
          <a:xfrm>
            <a:off x="311700" y="1802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zh-TW" dirty="0"/>
              <a:t>什麼是 Overfitting？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584EF4-4F6B-6D4D-8039-8315D3534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4783" y="1966292"/>
            <a:ext cx="6354433" cy="2204830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E234C44-36B1-C146-B039-3ACB8E4FC6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機器過度的去學習訓練資料，導致在外部測試效果不如預期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750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85"/>
          <p:cNvSpPr/>
          <p:nvPr/>
        </p:nvSpPr>
        <p:spPr>
          <a:xfrm>
            <a:off x="978600" y="938075"/>
            <a:ext cx="3014700" cy="852600"/>
          </a:xfrm>
          <a:prstGeom prst="roundRect">
            <a:avLst>
              <a:gd name="adj" fmla="val 16667"/>
            </a:avLst>
          </a:prstGeom>
          <a:solidFill>
            <a:srgbClr val="F6CB69"/>
          </a:solidFill>
          <a:ln w="19050" cap="flat" cmpd="sng">
            <a:solidFill>
              <a:srgbClr val="F6CB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931" name="Google Shape;931;p85"/>
          <p:cNvSpPr/>
          <p:nvPr/>
        </p:nvSpPr>
        <p:spPr>
          <a:xfrm>
            <a:off x="978600" y="950675"/>
            <a:ext cx="3014700" cy="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zh-TW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Good result on </a:t>
            </a:r>
            <a:br>
              <a:rPr lang="zh-TW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2400" b="1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training dataset?</a:t>
            </a:r>
            <a:endParaRPr sz="2400" b="1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2" name="Google Shape;932;p85"/>
          <p:cNvSpPr txBox="1">
            <a:spLocks noGrp="1"/>
          </p:cNvSpPr>
          <p:nvPr>
            <p:ph type="title"/>
          </p:nvPr>
        </p:nvSpPr>
        <p:spPr>
          <a:xfrm>
            <a:off x="311700" y="1802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zh-TW"/>
              <a:t>Tips for Training Deep Learning (DL) Models</a:t>
            </a:r>
            <a:endParaRPr/>
          </a:p>
        </p:txBody>
      </p:sp>
      <p:sp>
        <p:nvSpPr>
          <p:cNvPr id="933" name="Google Shape;933;p85"/>
          <p:cNvSpPr/>
          <p:nvPr/>
        </p:nvSpPr>
        <p:spPr>
          <a:xfrm rot="5400000">
            <a:off x="2222250" y="1974063"/>
            <a:ext cx="527400" cy="288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4" name="Google Shape;934;p85"/>
          <p:cNvSpPr txBox="1"/>
          <p:nvPr/>
        </p:nvSpPr>
        <p:spPr>
          <a:xfrm>
            <a:off x="2630400" y="1869899"/>
            <a:ext cx="6480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zh-TW" sz="2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5" name="Google Shape;935;p85"/>
          <p:cNvSpPr/>
          <p:nvPr/>
        </p:nvSpPr>
        <p:spPr>
          <a:xfrm>
            <a:off x="4126200" y="1223525"/>
            <a:ext cx="891600" cy="3114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6" name="Google Shape;936;p85"/>
          <p:cNvSpPr txBox="1"/>
          <p:nvPr/>
        </p:nvSpPr>
        <p:spPr>
          <a:xfrm>
            <a:off x="4187700" y="938075"/>
            <a:ext cx="6480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zh-TW" sz="2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Yes</a:t>
            </a: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7" name="Google Shape;937;p85"/>
          <p:cNvGrpSpPr/>
          <p:nvPr/>
        </p:nvGrpSpPr>
        <p:grpSpPr>
          <a:xfrm>
            <a:off x="5150700" y="944450"/>
            <a:ext cx="3014700" cy="839850"/>
            <a:chOff x="4804500" y="1912225"/>
            <a:chExt cx="3014700" cy="839850"/>
          </a:xfrm>
        </p:grpSpPr>
        <p:sp>
          <p:nvSpPr>
            <p:cNvPr id="938" name="Google Shape;938;p85"/>
            <p:cNvSpPr/>
            <p:nvPr/>
          </p:nvSpPr>
          <p:spPr>
            <a:xfrm>
              <a:off x="4804500" y="1929175"/>
              <a:ext cx="3014700" cy="822900"/>
            </a:xfrm>
            <a:prstGeom prst="roundRect">
              <a:avLst>
                <a:gd name="adj" fmla="val 16667"/>
              </a:avLst>
            </a:prstGeom>
            <a:solidFill>
              <a:srgbClr val="F6CB69"/>
            </a:solidFill>
            <a:ln w="19050" cap="flat" cmpd="sng">
              <a:solidFill>
                <a:srgbClr val="F6CB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39" name="Google Shape;939;p85"/>
            <p:cNvSpPr/>
            <p:nvPr/>
          </p:nvSpPr>
          <p:spPr>
            <a:xfrm>
              <a:off x="4804500" y="1912225"/>
              <a:ext cx="3014700" cy="82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zh-TW" sz="24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Good result on </a:t>
              </a:r>
              <a:br>
                <a:rPr lang="zh-TW" sz="24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zh-TW" sz="24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testing dataset?</a:t>
              </a:r>
              <a:endParaRPr sz="2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0" name="Google Shape;940;p85"/>
          <p:cNvGrpSpPr/>
          <p:nvPr/>
        </p:nvGrpSpPr>
        <p:grpSpPr>
          <a:xfrm>
            <a:off x="978599" y="2446362"/>
            <a:ext cx="3014716" cy="2590800"/>
            <a:chOff x="1183700" y="2469482"/>
            <a:chExt cx="4229400" cy="2590800"/>
          </a:xfrm>
        </p:grpSpPr>
        <p:sp>
          <p:nvSpPr>
            <p:cNvPr id="941" name="Google Shape;941;p85"/>
            <p:cNvSpPr/>
            <p:nvPr/>
          </p:nvSpPr>
          <p:spPr>
            <a:xfrm>
              <a:off x="1183700" y="2469482"/>
              <a:ext cx="4229400" cy="2590800"/>
            </a:xfrm>
            <a:prstGeom prst="rect">
              <a:avLst/>
            </a:prstGeom>
            <a:solidFill>
              <a:srgbClr val="A8D9D3"/>
            </a:solidFill>
            <a:ln w="19050" cap="flat" cmpd="sng">
              <a:solidFill>
                <a:srgbClr val="A8D9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85"/>
            <p:cNvSpPr/>
            <p:nvPr/>
          </p:nvSpPr>
          <p:spPr>
            <a:xfrm>
              <a:off x="1448042" y="3904176"/>
              <a:ext cx="3744300" cy="361800"/>
            </a:xfrm>
            <a:prstGeom prst="rect">
              <a:avLst/>
            </a:prstGeom>
            <a:solidFill>
              <a:srgbClr val="E9B5D2"/>
            </a:solidFill>
            <a:ln w="19050" cap="flat" cmpd="sng">
              <a:solidFill>
                <a:srgbClr val="E9B5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Corbel"/>
                <a:buNone/>
              </a:pPr>
              <a:r>
                <a:rPr lang="zh-TW" sz="20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Activation Function</a:t>
              </a:r>
              <a:endPara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85"/>
            <p:cNvSpPr/>
            <p:nvPr/>
          </p:nvSpPr>
          <p:spPr>
            <a:xfrm>
              <a:off x="1439793" y="2615418"/>
              <a:ext cx="3744300" cy="361800"/>
            </a:xfrm>
            <a:prstGeom prst="rect">
              <a:avLst/>
            </a:prstGeom>
            <a:solidFill>
              <a:srgbClr val="E9B5D2"/>
            </a:solidFill>
            <a:ln w="19050" cap="flat" cmpd="sng">
              <a:solidFill>
                <a:srgbClr val="E9B5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Corbel"/>
                <a:buNone/>
              </a:pPr>
              <a:r>
                <a:rPr lang="zh-TW" sz="2000" b="0" i="0" u="none" strike="noStrike" cap="none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Loss Function</a:t>
              </a:r>
              <a:endParaRPr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85"/>
            <p:cNvSpPr/>
            <p:nvPr/>
          </p:nvSpPr>
          <p:spPr>
            <a:xfrm>
              <a:off x="1448042" y="4548556"/>
              <a:ext cx="3744300" cy="361800"/>
            </a:xfrm>
            <a:prstGeom prst="rect">
              <a:avLst/>
            </a:prstGeom>
            <a:solidFill>
              <a:srgbClr val="E9B5D2"/>
            </a:solidFill>
            <a:ln w="19050" cap="flat" cmpd="sng">
              <a:solidFill>
                <a:srgbClr val="E9B5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Corbel"/>
                <a:buNone/>
              </a:pPr>
              <a:r>
                <a:rPr lang="zh-TW" sz="20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(Optimizer)*</a:t>
              </a:r>
              <a:endPara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85"/>
            <p:cNvSpPr/>
            <p:nvPr/>
          </p:nvSpPr>
          <p:spPr>
            <a:xfrm>
              <a:off x="1455997" y="3259797"/>
              <a:ext cx="3744300" cy="361800"/>
            </a:xfrm>
            <a:prstGeom prst="rect">
              <a:avLst/>
            </a:prstGeom>
            <a:solidFill>
              <a:srgbClr val="E9B5D2"/>
            </a:solidFill>
            <a:ln w="19050" cap="flat" cmpd="sng">
              <a:solidFill>
                <a:srgbClr val="E9B5D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Corbel"/>
                <a:buNone/>
              </a:pPr>
              <a:r>
                <a:rPr lang="zh-TW" sz="20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Learning Rate</a:t>
              </a:r>
              <a:endPara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46" name="Google Shape;946;p85"/>
          <p:cNvSpPr/>
          <p:nvPr/>
        </p:nvSpPr>
        <p:spPr>
          <a:xfrm>
            <a:off x="5150699" y="2446350"/>
            <a:ext cx="3014700" cy="2262000"/>
          </a:xfrm>
          <a:prstGeom prst="rect">
            <a:avLst/>
          </a:prstGeom>
          <a:solidFill>
            <a:srgbClr val="A8D9D3"/>
          </a:solidFill>
          <a:ln w="19050" cap="flat" cmpd="sng">
            <a:solidFill>
              <a:srgbClr val="A8D9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7" name="Google Shape;947;p85"/>
          <p:cNvSpPr/>
          <p:nvPr/>
        </p:nvSpPr>
        <p:spPr>
          <a:xfrm>
            <a:off x="5340950" y="3346350"/>
            <a:ext cx="2669100" cy="359400"/>
          </a:xfrm>
          <a:prstGeom prst="rect">
            <a:avLst/>
          </a:prstGeom>
          <a:solidFill>
            <a:srgbClr val="E9B5D2"/>
          </a:solidFill>
          <a:ln w="19050" cap="flat" cmpd="sng">
            <a:solidFill>
              <a:srgbClr val="E9B5D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rbel"/>
              <a:buNone/>
            </a:pPr>
            <a:r>
              <a:rPr lang="zh-TW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(Early Stopping)*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8" name="Google Shape;948;p85"/>
          <p:cNvSpPr/>
          <p:nvPr/>
        </p:nvSpPr>
        <p:spPr>
          <a:xfrm>
            <a:off x="5340950" y="2668675"/>
            <a:ext cx="2669100" cy="359400"/>
          </a:xfrm>
          <a:prstGeom prst="rect">
            <a:avLst/>
          </a:prstGeom>
          <a:solidFill>
            <a:srgbClr val="E9B5D2"/>
          </a:solidFill>
          <a:ln w="19050" cap="flat" cmpd="sng">
            <a:solidFill>
              <a:srgbClr val="E9B5D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rbel"/>
              <a:buNone/>
            </a:pPr>
            <a:r>
              <a:rPr lang="zh-TW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Regularization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9" name="Google Shape;949;p85"/>
          <p:cNvSpPr/>
          <p:nvPr/>
        </p:nvSpPr>
        <p:spPr>
          <a:xfrm>
            <a:off x="5323488" y="4024026"/>
            <a:ext cx="2669100" cy="359400"/>
          </a:xfrm>
          <a:prstGeom prst="rect">
            <a:avLst/>
          </a:prstGeom>
          <a:solidFill>
            <a:srgbClr val="E9B5D2"/>
          </a:solidFill>
          <a:ln w="19050" cap="flat" cmpd="sng">
            <a:solidFill>
              <a:srgbClr val="E9B5D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orbel"/>
              <a:buNone/>
            </a:pPr>
            <a:r>
              <a:rPr lang="zh-TW"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(Dropout)*</a:t>
            </a:r>
            <a:endParaRPr sz="2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0" name="Google Shape;950;p85"/>
          <p:cNvSpPr/>
          <p:nvPr/>
        </p:nvSpPr>
        <p:spPr>
          <a:xfrm rot="5400000">
            <a:off x="6394350" y="1970875"/>
            <a:ext cx="527400" cy="288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0000" tIns="46800" rIns="90000" bIns="468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1" name="Google Shape;951;p85"/>
          <p:cNvSpPr txBox="1"/>
          <p:nvPr/>
        </p:nvSpPr>
        <p:spPr>
          <a:xfrm>
            <a:off x="6802500" y="1869912"/>
            <a:ext cx="6480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zh-TW" sz="24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endParaRPr sz="2400" b="1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4452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 descr="https://brohrer.github.io/images/cheat_shee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23" y="72355"/>
            <a:ext cx="7709353" cy="498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5798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Rounded Rectangle 158">
            <a:extLst>
              <a:ext uri="{FF2B5EF4-FFF2-40B4-BE49-F238E27FC236}">
                <a16:creationId xmlns:a16="http://schemas.microsoft.com/office/drawing/2014/main" id="{4899BE8E-B4E7-D74C-AF70-67003809899D}"/>
              </a:ext>
            </a:extLst>
          </p:cNvPr>
          <p:cNvSpPr/>
          <p:nvPr/>
        </p:nvSpPr>
        <p:spPr>
          <a:xfrm>
            <a:off x="3553709" y="1092449"/>
            <a:ext cx="3825809" cy="3533637"/>
          </a:xfrm>
          <a:prstGeom prst="roundRect">
            <a:avLst>
              <a:gd name="adj" fmla="val 7339"/>
            </a:avLst>
          </a:prstGeom>
          <a:solidFill>
            <a:srgbClr val="FC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D482304E-F7F9-604C-96BE-C1981E390355}"/>
              </a:ext>
            </a:extLst>
          </p:cNvPr>
          <p:cNvSpPr/>
          <p:nvPr/>
        </p:nvSpPr>
        <p:spPr>
          <a:xfrm>
            <a:off x="1467293" y="1080893"/>
            <a:ext cx="2009554" cy="3533637"/>
          </a:xfrm>
          <a:prstGeom prst="roundRect">
            <a:avLst>
              <a:gd name="adj" fmla="val 15609"/>
            </a:avLst>
          </a:prstGeom>
          <a:solidFill>
            <a:srgbClr val="F1FB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FEF99E-7671-D24A-A9E1-3B5189F34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機器學習</a:t>
            </a:r>
            <a:r>
              <a:rPr lang="zh-TW" altLang="en-US" dirty="0"/>
              <a:t>三大類別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516AD5-76C6-8248-9DE3-1FD598511AA2}"/>
              </a:ext>
            </a:extLst>
          </p:cNvPr>
          <p:cNvCxnSpPr>
            <a:cxnSpLocks/>
          </p:cNvCxnSpPr>
          <p:nvPr/>
        </p:nvCxnSpPr>
        <p:spPr>
          <a:xfrm flipV="1">
            <a:off x="1865816" y="1393466"/>
            <a:ext cx="0" cy="132588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12B7375-77BB-7145-8648-B8F1529A0346}"/>
              </a:ext>
            </a:extLst>
          </p:cNvPr>
          <p:cNvCxnSpPr>
            <a:cxnSpLocks/>
          </p:cNvCxnSpPr>
          <p:nvPr/>
        </p:nvCxnSpPr>
        <p:spPr>
          <a:xfrm>
            <a:off x="1753040" y="2563644"/>
            <a:ext cx="1365504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3EFDE52C-0197-C549-BA47-3D4E918BA9BD}"/>
              </a:ext>
            </a:extLst>
          </p:cNvPr>
          <p:cNvSpPr/>
          <p:nvPr/>
        </p:nvSpPr>
        <p:spPr>
          <a:xfrm>
            <a:off x="2021264" y="1948710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5D5023C-87EA-C446-958D-A71BA8E61F98}"/>
              </a:ext>
            </a:extLst>
          </p:cNvPr>
          <p:cNvSpPr/>
          <p:nvPr/>
        </p:nvSpPr>
        <p:spPr>
          <a:xfrm>
            <a:off x="2173664" y="2101110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FD66771-964D-2741-9E03-66321C6E9690}"/>
              </a:ext>
            </a:extLst>
          </p:cNvPr>
          <p:cNvSpPr/>
          <p:nvPr/>
        </p:nvSpPr>
        <p:spPr>
          <a:xfrm>
            <a:off x="2326064" y="2253510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849A21F-C078-194B-A546-95B3A9068246}"/>
              </a:ext>
            </a:extLst>
          </p:cNvPr>
          <p:cNvSpPr/>
          <p:nvPr/>
        </p:nvSpPr>
        <p:spPr>
          <a:xfrm>
            <a:off x="2119664" y="2278377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E6C31F7-05DC-4C49-8463-EAB73CFCF23A}"/>
              </a:ext>
            </a:extLst>
          </p:cNvPr>
          <p:cNvSpPr/>
          <p:nvPr/>
        </p:nvSpPr>
        <p:spPr>
          <a:xfrm>
            <a:off x="1978593" y="2155110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80968AB-1F6C-0142-BC76-D35BDEFB32AD}"/>
              </a:ext>
            </a:extLst>
          </p:cNvPr>
          <p:cNvSpPr/>
          <p:nvPr/>
        </p:nvSpPr>
        <p:spPr>
          <a:xfrm>
            <a:off x="2218064" y="1927858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174EC02-3849-D64C-901C-70B5A21D924E}"/>
              </a:ext>
            </a:extLst>
          </p:cNvPr>
          <p:cNvSpPr/>
          <p:nvPr/>
        </p:nvSpPr>
        <p:spPr>
          <a:xfrm>
            <a:off x="2326064" y="2056877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ECE46CE-C512-444B-B2C5-DC6EAF28B77E}"/>
              </a:ext>
            </a:extLst>
          </p:cNvPr>
          <p:cNvSpPr/>
          <p:nvPr/>
        </p:nvSpPr>
        <p:spPr>
          <a:xfrm>
            <a:off x="2569904" y="1680464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4AED98C-2B2C-6840-AB74-5EBE6A8C6A0F}"/>
              </a:ext>
            </a:extLst>
          </p:cNvPr>
          <p:cNvSpPr/>
          <p:nvPr/>
        </p:nvSpPr>
        <p:spPr>
          <a:xfrm>
            <a:off x="2722304" y="1832864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9C39A78-F964-224C-9D7C-276494D62201}"/>
              </a:ext>
            </a:extLst>
          </p:cNvPr>
          <p:cNvSpPr/>
          <p:nvPr/>
        </p:nvSpPr>
        <p:spPr>
          <a:xfrm>
            <a:off x="2768024" y="1636231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A488E87-8C85-2E4B-BB13-0AE2E23B4FCF}"/>
              </a:ext>
            </a:extLst>
          </p:cNvPr>
          <p:cNvSpPr/>
          <p:nvPr/>
        </p:nvSpPr>
        <p:spPr>
          <a:xfrm>
            <a:off x="2904704" y="1783935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370CB61-A8D3-E54E-9AC4-80C08F5F68F2}"/>
              </a:ext>
            </a:extLst>
          </p:cNvPr>
          <p:cNvSpPr/>
          <p:nvPr/>
        </p:nvSpPr>
        <p:spPr>
          <a:xfrm>
            <a:off x="2874704" y="1985264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B2008E9-9AF7-224A-BF87-1FBBC25C8A6E}"/>
              </a:ext>
            </a:extLst>
          </p:cNvPr>
          <p:cNvSpPr/>
          <p:nvPr/>
        </p:nvSpPr>
        <p:spPr>
          <a:xfrm>
            <a:off x="2569904" y="1854200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F1C5D63-2138-6F42-9059-325ED93AE217}"/>
              </a:ext>
            </a:extLst>
          </p:cNvPr>
          <p:cNvSpPr/>
          <p:nvPr/>
        </p:nvSpPr>
        <p:spPr>
          <a:xfrm>
            <a:off x="2677904" y="2000960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8A5CE06-8FCE-7B43-95AF-3FCD4E79F6C5}"/>
              </a:ext>
            </a:extLst>
          </p:cNvPr>
          <p:cNvCxnSpPr>
            <a:cxnSpLocks/>
          </p:cNvCxnSpPr>
          <p:nvPr/>
        </p:nvCxnSpPr>
        <p:spPr>
          <a:xfrm flipV="1">
            <a:off x="3836183" y="1393466"/>
            <a:ext cx="0" cy="132588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A6E5E7D-7385-4E4E-9D0A-4CE26C497E16}"/>
              </a:ext>
            </a:extLst>
          </p:cNvPr>
          <p:cNvCxnSpPr>
            <a:cxnSpLocks/>
          </p:cNvCxnSpPr>
          <p:nvPr/>
        </p:nvCxnSpPr>
        <p:spPr>
          <a:xfrm>
            <a:off x="3723407" y="2563644"/>
            <a:ext cx="1365504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917BBEAB-4646-EF48-AB03-0B9DA362DBFD}"/>
              </a:ext>
            </a:extLst>
          </p:cNvPr>
          <p:cNvSpPr/>
          <p:nvPr/>
        </p:nvSpPr>
        <p:spPr>
          <a:xfrm>
            <a:off x="3991631" y="1948710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FCCE91B-2070-C041-8B44-4098DF94C3A9}"/>
              </a:ext>
            </a:extLst>
          </p:cNvPr>
          <p:cNvSpPr/>
          <p:nvPr/>
        </p:nvSpPr>
        <p:spPr>
          <a:xfrm>
            <a:off x="4144031" y="2101110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2361F7F-2B22-BA4C-84D8-609171271AAB}"/>
              </a:ext>
            </a:extLst>
          </p:cNvPr>
          <p:cNvSpPr/>
          <p:nvPr/>
        </p:nvSpPr>
        <p:spPr>
          <a:xfrm>
            <a:off x="4296431" y="2253510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B321EEA-9FA9-2941-A038-89BFFE08752D}"/>
              </a:ext>
            </a:extLst>
          </p:cNvPr>
          <p:cNvSpPr/>
          <p:nvPr/>
        </p:nvSpPr>
        <p:spPr>
          <a:xfrm>
            <a:off x="4090031" y="2278377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E965DA8-2B5C-624D-A465-0E42DA396299}"/>
              </a:ext>
            </a:extLst>
          </p:cNvPr>
          <p:cNvSpPr/>
          <p:nvPr/>
        </p:nvSpPr>
        <p:spPr>
          <a:xfrm>
            <a:off x="3948960" y="2155110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8B58955-8297-E84A-9D16-E5FAD23B7522}"/>
              </a:ext>
            </a:extLst>
          </p:cNvPr>
          <p:cNvSpPr/>
          <p:nvPr/>
        </p:nvSpPr>
        <p:spPr>
          <a:xfrm>
            <a:off x="4188431" y="1927858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BACD644-BF56-684F-B5E0-198680C3F7B4}"/>
              </a:ext>
            </a:extLst>
          </p:cNvPr>
          <p:cNvSpPr/>
          <p:nvPr/>
        </p:nvSpPr>
        <p:spPr>
          <a:xfrm>
            <a:off x="4296431" y="2056877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D4966FE-71EB-2743-8625-E837FE05D516}"/>
              </a:ext>
            </a:extLst>
          </p:cNvPr>
          <p:cNvSpPr/>
          <p:nvPr/>
        </p:nvSpPr>
        <p:spPr>
          <a:xfrm>
            <a:off x="4540271" y="1680464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C39AC39-E8AC-0B4D-B48C-BE4203A2861A}"/>
              </a:ext>
            </a:extLst>
          </p:cNvPr>
          <p:cNvSpPr/>
          <p:nvPr/>
        </p:nvSpPr>
        <p:spPr>
          <a:xfrm>
            <a:off x="4692671" y="1832864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9E26368-12D9-2541-A2BF-268058E92FCB}"/>
              </a:ext>
            </a:extLst>
          </p:cNvPr>
          <p:cNvSpPr/>
          <p:nvPr/>
        </p:nvSpPr>
        <p:spPr>
          <a:xfrm>
            <a:off x="4738391" y="1636231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63DF065-8E29-0944-AC50-48279ED28FCE}"/>
              </a:ext>
            </a:extLst>
          </p:cNvPr>
          <p:cNvSpPr/>
          <p:nvPr/>
        </p:nvSpPr>
        <p:spPr>
          <a:xfrm>
            <a:off x="4875071" y="1783935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3C44FC5-7B46-674D-BADC-D0BD517D1C2D}"/>
              </a:ext>
            </a:extLst>
          </p:cNvPr>
          <p:cNvSpPr/>
          <p:nvPr/>
        </p:nvSpPr>
        <p:spPr>
          <a:xfrm>
            <a:off x="4845071" y="1985264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C44F2F9-B3AD-7446-9637-7EA5B6A6CA30}"/>
              </a:ext>
            </a:extLst>
          </p:cNvPr>
          <p:cNvSpPr/>
          <p:nvPr/>
        </p:nvSpPr>
        <p:spPr>
          <a:xfrm>
            <a:off x="4540271" y="1854200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92FA1FE-495D-2546-B522-4078CA7E862F}"/>
              </a:ext>
            </a:extLst>
          </p:cNvPr>
          <p:cNvSpPr/>
          <p:nvPr/>
        </p:nvSpPr>
        <p:spPr>
          <a:xfrm>
            <a:off x="4648271" y="2000960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6C1DC7A-E63E-8F43-AE58-2282194D3281}"/>
              </a:ext>
            </a:extLst>
          </p:cNvPr>
          <p:cNvSpPr/>
          <p:nvPr/>
        </p:nvSpPr>
        <p:spPr>
          <a:xfrm>
            <a:off x="4167767" y="1731225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CACD58A-DED1-FE4A-A1AF-105AF1030BBA}"/>
              </a:ext>
            </a:extLst>
          </p:cNvPr>
          <p:cNvSpPr/>
          <p:nvPr/>
        </p:nvSpPr>
        <p:spPr>
          <a:xfrm>
            <a:off x="4451409" y="2353943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3D0584A-C6A2-C64E-B206-3092336D7586}"/>
              </a:ext>
            </a:extLst>
          </p:cNvPr>
          <p:cNvSpPr/>
          <p:nvPr/>
        </p:nvSpPr>
        <p:spPr>
          <a:xfrm>
            <a:off x="3938926" y="1692388"/>
            <a:ext cx="108000" cy="108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5D778EA-0D2D-DC4C-AE58-B0146D9A97AB}"/>
              </a:ext>
            </a:extLst>
          </p:cNvPr>
          <p:cNvSpPr/>
          <p:nvPr/>
        </p:nvSpPr>
        <p:spPr>
          <a:xfrm>
            <a:off x="4992658" y="1946960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57BB5BA-53D6-EB41-8212-D43C9D4A6BA9}"/>
              </a:ext>
            </a:extLst>
          </p:cNvPr>
          <p:cNvSpPr/>
          <p:nvPr/>
        </p:nvSpPr>
        <p:spPr>
          <a:xfrm>
            <a:off x="4800671" y="2138469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D8CAADA-FEAD-3C45-BBB0-3B73FC62891B}"/>
              </a:ext>
            </a:extLst>
          </p:cNvPr>
          <p:cNvSpPr/>
          <p:nvPr/>
        </p:nvSpPr>
        <p:spPr>
          <a:xfrm>
            <a:off x="4983514" y="2155091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F31CC87-6368-8041-B17C-3EF6AA1D89D2}"/>
              </a:ext>
            </a:extLst>
          </p:cNvPr>
          <p:cNvSpPr/>
          <p:nvPr/>
        </p:nvSpPr>
        <p:spPr>
          <a:xfrm>
            <a:off x="4890791" y="2264119"/>
            <a:ext cx="108000" cy="108000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BB74DE-F65D-FF4C-9226-2A8130A28FE2}"/>
              </a:ext>
            </a:extLst>
          </p:cNvPr>
          <p:cNvCxnSpPr/>
          <p:nvPr/>
        </p:nvCxnSpPr>
        <p:spPr>
          <a:xfrm>
            <a:off x="4195199" y="1491510"/>
            <a:ext cx="632904" cy="107213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8720C90-8AC1-5A4F-AD31-FA1F48E1780C}"/>
              </a:ext>
            </a:extLst>
          </p:cNvPr>
          <p:cNvCxnSpPr>
            <a:cxnSpLocks/>
            <a:stCxn id="19" idx="4"/>
            <a:endCxn id="18" idx="0"/>
          </p:cNvCxnSpPr>
          <p:nvPr/>
        </p:nvCxnSpPr>
        <p:spPr>
          <a:xfrm flipH="1">
            <a:off x="2776304" y="1744231"/>
            <a:ext cx="45720" cy="88633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FDEAA88-CE4E-BA4B-8C71-8184F692A28E}"/>
              </a:ext>
            </a:extLst>
          </p:cNvPr>
          <p:cNvCxnSpPr>
            <a:cxnSpLocks/>
            <a:stCxn id="20" idx="2"/>
            <a:endCxn id="18" idx="6"/>
          </p:cNvCxnSpPr>
          <p:nvPr/>
        </p:nvCxnSpPr>
        <p:spPr>
          <a:xfrm flipH="1">
            <a:off x="2830304" y="1837935"/>
            <a:ext cx="74400" cy="48929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572809E-3659-AF49-851B-C07D67468808}"/>
              </a:ext>
            </a:extLst>
          </p:cNvPr>
          <p:cNvCxnSpPr>
            <a:cxnSpLocks/>
            <a:stCxn id="18" idx="5"/>
            <a:endCxn id="21" idx="1"/>
          </p:cNvCxnSpPr>
          <p:nvPr/>
        </p:nvCxnSpPr>
        <p:spPr>
          <a:xfrm>
            <a:off x="2814488" y="1925048"/>
            <a:ext cx="76032" cy="7603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6BA317B-091D-8C4E-9529-7EE6B3AAFC62}"/>
              </a:ext>
            </a:extLst>
          </p:cNvPr>
          <p:cNvCxnSpPr>
            <a:cxnSpLocks/>
            <a:stCxn id="18" idx="4"/>
            <a:endCxn id="23" idx="0"/>
          </p:cNvCxnSpPr>
          <p:nvPr/>
        </p:nvCxnSpPr>
        <p:spPr>
          <a:xfrm flipH="1">
            <a:off x="2731904" y="1940864"/>
            <a:ext cx="44400" cy="6009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31431D1-EC71-8E43-8947-FC7E77DCF860}"/>
              </a:ext>
            </a:extLst>
          </p:cNvPr>
          <p:cNvCxnSpPr>
            <a:cxnSpLocks/>
            <a:stCxn id="17" idx="5"/>
            <a:endCxn id="18" idx="1"/>
          </p:cNvCxnSpPr>
          <p:nvPr/>
        </p:nvCxnSpPr>
        <p:spPr>
          <a:xfrm>
            <a:off x="2662088" y="1772648"/>
            <a:ext cx="76032" cy="7603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AD14CB8-7EF5-2849-8EC6-64CF98B6FE64}"/>
              </a:ext>
            </a:extLst>
          </p:cNvPr>
          <p:cNvCxnSpPr>
            <a:cxnSpLocks/>
            <a:stCxn id="22" idx="6"/>
            <a:endCxn id="18" idx="2"/>
          </p:cNvCxnSpPr>
          <p:nvPr/>
        </p:nvCxnSpPr>
        <p:spPr>
          <a:xfrm flipV="1">
            <a:off x="2677904" y="1886864"/>
            <a:ext cx="44400" cy="2133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0725AD2-0427-8442-98B8-F6BF895D3979}"/>
              </a:ext>
            </a:extLst>
          </p:cNvPr>
          <p:cNvCxnSpPr>
            <a:cxnSpLocks/>
            <a:stCxn id="15" idx="3"/>
            <a:endCxn id="11" idx="0"/>
          </p:cNvCxnSpPr>
          <p:nvPr/>
        </p:nvCxnSpPr>
        <p:spPr>
          <a:xfrm flipH="1">
            <a:off x="2227664" y="2020042"/>
            <a:ext cx="6216" cy="81068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5ED895F-ED71-C14A-A345-C1DC1FE938CC}"/>
              </a:ext>
            </a:extLst>
          </p:cNvPr>
          <p:cNvCxnSpPr>
            <a:cxnSpLocks/>
            <a:stCxn id="16" idx="3"/>
            <a:endCxn id="11" idx="6"/>
          </p:cNvCxnSpPr>
          <p:nvPr/>
        </p:nvCxnSpPr>
        <p:spPr>
          <a:xfrm flipH="1">
            <a:off x="2281664" y="2149061"/>
            <a:ext cx="60216" cy="6049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BCECFB7-3CEF-414B-9CB9-D8300707AA21}"/>
              </a:ext>
            </a:extLst>
          </p:cNvPr>
          <p:cNvCxnSpPr>
            <a:cxnSpLocks/>
            <a:stCxn id="11" idx="5"/>
            <a:endCxn id="12" idx="1"/>
          </p:cNvCxnSpPr>
          <p:nvPr/>
        </p:nvCxnSpPr>
        <p:spPr>
          <a:xfrm>
            <a:off x="2265848" y="2193294"/>
            <a:ext cx="76032" cy="7603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9562686-2453-3440-8575-EFC23B4FEC8A}"/>
              </a:ext>
            </a:extLst>
          </p:cNvPr>
          <p:cNvCxnSpPr>
            <a:cxnSpLocks/>
            <a:stCxn id="11" idx="4"/>
            <a:endCxn id="13" idx="0"/>
          </p:cNvCxnSpPr>
          <p:nvPr/>
        </p:nvCxnSpPr>
        <p:spPr>
          <a:xfrm flipH="1">
            <a:off x="2173664" y="2209110"/>
            <a:ext cx="54000" cy="69267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F65915A-E002-FA44-8E25-CBBFAB86F3A6}"/>
              </a:ext>
            </a:extLst>
          </p:cNvPr>
          <p:cNvCxnSpPr>
            <a:cxnSpLocks/>
            <a:stCxn id="11" idx="2"/>
            <a:endCxn id="14" idx="6"/>
          </p:cNvCxnSpPr>
          <p:nvPr/>
        </p:nvCxnSpPr>
        <p:spPr>
          <a:xfrm flipH="1">
            <a:off x="2086593" y="2155110"/>
            <a:ext cx="87071" cy="5400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373E9929-100F-4549-ADC5-A500A37F2AEF}"/>
              </a:ext>
            </a:extLst>
          </p:cNvPr>
          <p:cNvCxnSpPr>
            <a:cxnSpLocks/>
            <a:stCxn id="10" idx="5"/>
            <a:endCxn id="11" idx="1"/>
          </p:cNvCxnSpPr>
          <p:nvPr/>
        </p:nvCxnSpPr>
        <p:spPr>
          <a:xfrm>
            <a:off x="2113448" y="2040894"/>
            <a:ext cx="76032" cy="76032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>
            <a:extLst>
              <a:ext uri="{FF2B5EF4-FFF2-40B4-BE49-F238E27FC236}">
                <a16:creationId xmlns:a16="http://schemas.microsoft.com/office/drawing/2014/main" id="{0CEA260A-04D9-ED4D-A86B-8194A562DDDE}"/>
              </a:ext>
            </a:extLst>
          </p:cNvPr>
          <p:cNvSpPr/>
          <p:nvPr/>
        </p:nvSpPr>
        <p:spPr>
          <a:xfrm>
            <a:off x="3096958" y="2392195"/>
            <a:ext cx="2744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x</a:t>
            </a:r>
            <a:endParaRPr lang="en-US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11DC3B23-D130-6645-AD23-02B0AEABD0CE}"/>
              </a:ext>
            </a:extLst>
          </p:cNvPr>
          <p:cNvSpPr/>
          <p:nvPr/>
        </p:nvSpPr>
        <p:spPr>
          <a:xfrm>
            <a:off x="1728599" y="1086711"/>
            <a:ext cx="2744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FFC890CB-2423-1349-A3B5-7177136B3B34}"/>
              </a:ext>
            </a:extLst>
          </p:cNvPr>
          <p:cNvSpPr/>
          <p:nvPr/>
        </p:nvSpPr>
        <p:spPr>
          <a:xfrm>
            <a:off x="5070918" y="2386377"/>
            <a:ext cx="2744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x</a:t>
            </a:r>
            <a:endParaRPr lang="en-US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2AA2F2E-6FF6-6546-A0D1-A7F54B477496}"/>
              </a:ext>
            </a:extLst>
          </p:cNvPr>
          <p:cNvSpPr/>
          <p:nvPr/>
        </p:nvSpPr>
        <p:spPr>
          <a:xfrm>
            <a:off x="3702559" y="1080893"/>
            <a:ext cx="2744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y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BBD3EDE-EA21-D94C-A175-04CE1B4391F5}"/>
              </a:ext>
            </a:extLst>
          </p:cNvPr>
          <p:cNvCxnSpPr>
            <a:cxnSpLocks/>
          </p:cNvCxnSpPr>
          <p:nvPr/>
        </p:nvCxnSpPr>
        <p:spPr>
          <a:xfrm flipV="1">
            <a:off x="5842508" y="1401572"/>
            <a:ext cx="0" cy="132588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87E9D2BF-79C8-114A-979E-3961A21B8233}"/>
              </a:ext>
            </a:extLst>
          </p:cNvPr>
          <p:cNvCxnSpPr>
            <a:cxnSpLocks/>
          </p:cNvCxnSpPr>
          <p:nvPr/>
        </p:nvCxnSpPr>
        <p:spPr>
          <a:xfrm>
            <a:off x="5729732" y="2571750"/>
            <a:ext cx="1365504" cy="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B738885D-0D93-B34A-8F8E-3C6F173558E2}"/>
              </a:ext>
            </a:extLst>
          </p:cNvPr>
          <p:cNvSpPr/>
          <p:nvPr/>
        </p:nvSpPr>
        <p:spPr>
          <a:xfrm>
            <a:off x="7077243" y="2394483"/>
            <a:ext cx="2744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x</a:t>
            </a:r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9D646BA0-0F04-3F4C-8930-33DDECF74E0B}"/>
              </a:ext>
            </a:extLst>
          </p:cNvPr>
          <p:cNvSpPr/>
          <p:nvPr/>
        </p:nvSpPr>
        <p:spPr>
          <a:xfrm>
            <a:off x="5708884" y="1088999"/>
            <a:ext cx="2744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14DCABE2-504F-974E-9566-8E7AE20EE8A2}"/>
              </a:ext>
            </a:extLst>
          </p:cNvPr>
          <p:cNvSpPr/>
          <p:nvPr/>
        </p:nvSpPr>
        <p:spPr>
          <a:xfrm>
            <a:off x="6028801" y="2020042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BA62CAA2-5D87-7B43-8E86-B66FFDB450A8}"/>
              </a:ext>
            </a:extLst>
          </p:cNvPr>
          <p:cNvSpPr/>
          <p:nvPr/>
        </p:nvSpPr>
        <p:spPr>
          <a:xfrm>
            <a:off x="6780812" y="1649810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F6388ECC-EEFB-F549-90F5-0C0AC01BAD50}"/>
              </a:ext>
            </a:extLst>
          </p:cNvPr>
          <p:cNvSpPr/>
          <p:nvPr/>
        </p:nvSpPr>
        <p:spPr>
          <a:xfrm>
            <a:off x="6211201" y="1971113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921670BE-46D2-0E45-8E5D-ABAB5A012277}"/>
              </a:ext>
            </a:extLst>
          </p:cNvPr>
          <p:cNvSpPr/>
          <p:nvPr/>
        </p:nvSpPr>
        <p:spPr>
          <a:xfrm>
            <a:off x="6181201" y="2172442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6B80151B-75B1-A946-8CA7-F0CEF8F45201}"/>
              </a:ext>
            </a:extLst>
          </p:cNvPr>
          <p:cNvSpPr/>
          <p:nvPr/>
        </p:nvSpPr>
        <p:spPr>
          <a:xfrm>
            <a:off x="5984401" y="2188138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91DCEE6D-9B47-A94A-810B-E3889F2C1114}"/>
              </a:ext>
            </a:extLst>
          </p:cNvPr>
          <p:cNvSpPr/>
          <p:nvPr/>
        </p:nvSpPr>
        <p:spPr>
          <a:xfrm>
            <a:off x="6328788" y="2134138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D85107D9-E8B3-EF4E-AF3F-C0EE42C13C43}"/>
              </a:ext>
            </a:extLst>
          </p:cNvPr>
          <p:cNvSpPr/>
          <p:nvPr/>
        </p:nvSpPr>
        <p:spPr>
          <a:xfrm>
            <a:off x="6412788" y="1791781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29559A3C-7709-7A47-B883-964FF639B814}"/>
              </a:ext>
            </a:extLst>
          </p:cNvPr>
          <p:cNvSpPr/>
          <p:nvPr/>
        </p:nvSpPr>
        <p:spPr>
          <a:xfrm>
            <a:off x="6382788" y="1993110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C6B2DFFC-D740-314D-AD8D-983899636EF4}"/>
              </a:ext>
            </a:extLst>
          </p:cNvPr>
          <p:cNvSpPr/>
          <p:nvPr/>
        </p:nvSpPr>
        <p:spPr>
          <a:xfrm>
            <a:off x="6530375" y="1954806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9EEA1AB2-A481-7B4D-992E-F63A591857B1}"/>
              </a:ext>
            </a:extLst>
          </p:cNvPr>
          <p:cNvSpPr/>
          <p:nvPr/>
        </p:nvSpPr>
        <p:spPr>
          <a:xfrm rot="3610622">
            <a:off x="6633947" y="1630532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D0C1ED81-9B48-9144-8E73-1ABFCDDB5EAF}"/>
              </a:ext>
            </a:extLst>
          </p:cNvPr>
          <p:cNvSpPr/>
          <p:nvPr/>
        </p:nvSpPr>
        <p:spPr>
          <a:xfrm rot="3610622">
            <a:off x="6603947" y="1831861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99E8B036-FCA9-FC47-8434-C8B84F53CC57}"/>
              </a:ext>
            </a:extLst>
          </p:cNvPr>
          <p:cNvSpPr/>
          <p:nvPr/>
        </p:nvSpPr>
        <p:spPr>
          <a:xfrm rot="3610622">
            <a:off x="6751534" y="1793557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88443894-66C2-444A-B8D3-F8E8E7BA5210}"/>
              </a:ext>
            </a:extLst>
          </p:cNvPr>
          <p:cNvSpPr/>
          <p:nvPr/>
        </p:nvSpPr>
        <p:spPr>
          <a:xfrm>
            <a:off x="6941484" y="1718648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CB903086-6704-3546-BF65-498A3EE4B818}"/>
              </a:ext>
            </a:extLst>
          </p:cNvPr>
          <p:cNvSpPr/>
          <p:nvPr/>
        </p:nvSpPr>
        <p:spPr>
          <a:xfrm>
            <a:off x="6907973" y="1555102"/>
            <a:ext cx="108000" cy="108000"/>
          </a:xfrm>
          <a:prstGeom prst="ellipse">
            <a:avLst/>
          </a:prstGeom>
          <a:solidFill>
            <a:srgbClr val="4EBAD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CB56D6AA-8ACC-DA49-8A62-102CBE92E818}"/>
              </a:ext>
            </a:extLst>
          </p:cNvPr>
          <p:cNvCxnSpPr>
            <a:cxnSpLocks/>
          </p:cNvCxnSpPr>
          <p:nvPr/>
        </p:nvCxnSpPr>
        <p:spPr>
          <a:xfrm flipH="1">
            <a:off x="5904095" y="1517283"/>
            <a:ext cx="1229475" cy="761094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Rounded Rectangle 142">
            <a:extLst>
              <a:ext uri="{FF2B5EF4-FFF2-40B4-BE49-F238E27FC236}">
                <a16:creationId xmlns:a16="http://schemas.microsoft.com/office/drawing/2014/main" id="{3F5F39EC-9623-CA46-84C4-FD61079BC198}"/>
              </a:ext>
            </a:extLst>
          </p:cNvPr>
          <p:cNvSpPr/>
          <p:nvPr/>
        </p:nvSpPr>
        <p:spPr>
          <a:xfrm>
            <a:off x="1695693" y="2825498"/>
            <a:ext cx="1667218" cy="310101"/>
          </a:xfrm>
          <a:prstGeom prst="roundRect">
            <a:avLst/>
          </a:prstGeom>
          <a:solidFill>
            <a:srgbClr val="4EB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76E5EA22-F572-044C-A026-339A4952615B}"/>
              </a:ext>
            </a:extLst>
          </p:cNvPr>
          <p:cNvSpPr/>
          <p:nvPr/>
        </p:nvSpPr>
        <p:spPr>
          <a:xfrm>
            <a:off x="1725924" y="2849743"/>
            <a:ext cx="163698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100" dirty="0">
                <a:solidFill>
                  <a:schemeClr val="bg1"/>
                </a:solidFill>
              </a:rPr>
              <a:t>Un-supervised learning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45" name="Rounded Rectangle 144">
            <a:extLst>
              <a:ext uri="{FF2B5EF4-FFF2-40B4-BE49-F238E27FC236}">
                <a16:creationId xmlns:a16="http://schemas.microsoft.com/office/drawing/2014/main" id="{B3AEA45B-991C-5D4E-88DB-D57259AE4242}"/>
              </a:ext>
            </a:extLst>
          </p:cNvPr>
          <p:cNvSpPr/>
          <p:nvPr/>
        </p:nvSpPr>
        <p:spPr>
          <a:xfrm>
            <a:off x="3854369" y="2824633"/>
            <a:ext cx="3216757" cy="310101"/>
          </a:xfrm>
          <a:prstGeom prst="roundRect">
            <a:avLst/>
          </a:prstGeom>
          <a:solidFill>
            <a:srgbClr val="4EB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92EB21B0-DE80-4641-90E7-FBB1C5FF1AE3}"/>
              </a:ext>
            </a:extLst>
          </p:cNvPr>
          <p:cNvSpPr/>
          <p:nvPr/>
        </p:nvSpPr>
        <p:spPr>
          <a:xfrm>
            <a:off x="3884599" y="2848878"/>
            <a:ext cx="305688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1100" dirty="0">
                <a:solidFill>
                  <a:schemeClr val="bg1"/>
                </a:solidFill>
              </a:rPr>
              <a:t>Supervised learning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01D7BAD3-72A4-A04A-B77B-A0B781DAAD8E}"/>
              </a:ext>
            </a:extLst>
          </p:cNvPr>
          <p:cNvSpPr/>
          <p:nvPr/>
        </p:nvSpPr>
        <p:spPr>
          <a:xfrm>
            <a:off x="4685420" y="3214253"/>
            <a:ext cx="163378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00" dirty="0">
                <a:solidFill>
                  <a:srgbClr val="002060"/>
                </a:solidFill>
              </a:rPr>
              <a:t>需要</a:t>
            </a:r>
            <a:r>
              <a:rPr lang="zh-CN" altLang="en-US" sz="1100" b="1" dirty="0">
                <a:solidFill>
                  <a:srgbClr val="002060"/>
                </a:solidFill>
              </a:rPr>
              <a:t>標籤</a:t>
            </a:r>
            <a:r>
              <a:rPr lang="en-US" altLang="zh-CN" sz="1100" b="1" dirty="0">
                <a:solidFill>
                  <a:srgbClr val="002060"/>
                </a:solidFill>
              </a:rPr>
              <a:t>/</a:t>
            </a:r>
            <a:r>
              <a:rPr lang="zh-CN" altLang="en-US" sz="1100" b="1" dirty="0">
                <a:solidFill>
                  <a:srgbClr val="002060"/>
                </a:solidFill>
              </a:rPr>
              <a:t>答案</a:t>
            </a:r>
            <a:r>
              <a:rPr lang="zh-CN" altLang="en-US" sz="1100" dirty="0">
                <a:solidFill>
                  <a:srgbClr val="002060"/>
                </a:solidFill>
              </a:rPr>
              <a:t>才能學習</a:t>
            </a:r>
            <a:endParaRPr lang="en-US" sz="1100" dirty="0">
              <a:solidFill>
                <a:srgbClr val="002060"/>
              </a:solidFill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C034F8B-FA46-E643-B043-2AA7D7EB17A2}"/>
              </a:ext>
            </a:extLst>
          </p:cNvPr>
          <p:cNvSpPr/>
          <p:nvPr/>
        </p:nvSpPr>
        <p:spPr>
          <a:xfrm>
            <a:off x="1764481" y="3206085"/>
            <a:ext cx="163378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100" dirty="0">
                <a:solidFill>
                  <a:srgbClr val="002060"/>
                </a:solidFill>
              </a:rPr>
              <a:t>無需</a:t>
            </a:r>
            <a:r>
              <a:rPr lang="zh-CN" altLang="en-US" sz="1100" b="1" dirty="0">
                <a:solidFill>
                  <a:srgbClr val="002060"/>
                </a:solidFill>
              </a:rPr>
              <a:t>標籤</a:t>
            </a:r>
            <a:r>
              <a:rPr lang="en-US" altLang="zh-CN" sz="1100" b="1" dirty="0">
                <a:solidFill>
                  <a:srgbClr val="002060"/>
                </a:solidFill>
              </a:rPr>
              <a:t>/</a:t>
            </a:r>
            <a:r>
              <a:rPr lang="zh-CN" altLang="en-US" sz="1100" b="1" dirty="0">
                <a:solidFill>
                  <a:srgbClr val="002060"/>
                </a:solidFill>
              </a:rPr>
              <a:t>答案</a:t>
            </a:r>
            <a:r>
              <a:rPr lang="zh-CN" altLang="en-US" sz="1100" dirty="0">
                <a:solidFill>
                  <a:srgbClr val="002060"/>
                </a:solidFill>
              </a:rPr>
              <a:t>即可學習</a:t>
            </a:r>
            <a:endParaRPr lang="en-US" sz="1100" dirty="0">
              <a:solidFill>
                <a:srgbClr val="002060"/>
              </a:solidFill>
            </a:endParaRPr>
          </a:p>
        </p:txBody>
      </p:sp>
      <p:sp>
        <p:nvSpPr>
          <p:cNvPr id="149" name="Rounded Rectangle 148">
            <a:extLst>
              <a:ext uri="{FF2B5EF4-FFF2-40B4-BE49-F238E27FC236}">
                <a16:creationId xmlns:a16="http://schemas.microsoft.com/office/drawing/2014/main" id="{60F61E9C-D4AE-1D4B-9282-B248B7138EB6}"/>
              </a:ext>
            </a:extLst>
          </p:cNvPr>
          <p:cNvSpPr/>
          <p:nvPr/>
        </p:nvSpPr>
        <p:spPr>
          <a:xfrm>
            <a:off x="2122825" y="3649303"/>
            <a:ext cx="851290" cy="310101"/>
          </a:xfrm>
          <a:prstGeom prst="roundRect">
            <a:avLst/>
          </a:prstGeom>
          <a:solidFill>
            <a:srgbClr val="4EB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B129FE-A6F3-8D4B-9864-C5452C6B525D}"/>
              </a:ext>
            </a:extLst>
          </p:cNvPr>
          <p:cNvSpPr/>
          <p:nvPr/>
        </p:nvSpPr>
        <p:spPr>
          <a:xfrm>
            <a:off x="2153055" y="3673548"/>
            <a:ext cx="82105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100" dirty="0">
                <a:solidFill>
                  <a:schemeClr val="bg1"/>
                </a:solidFill>
              </a:rPr>
              <a:t>Clustering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51" name="Rounded Rectangle 150">
            <a:extLst>
              <a:ext uri="{FF2B5EF4-FFF2-40B4-BE49-F238E27FC236}">
                <a16:creationId xmlns:a16="http://schemas.microsoft.com/office/drawing/2014/main" id="{C8362F7C-70A2-F449-95EE-4E5D3D950069}"/>
              </a:ext>
            </a:extLst>
          </p:cNvPr>
          <p:cNvSpPr/>
          <p:nvPr/>
        </p:nvSpPr>
        <p:spPr>
          <a:xfrm>
            <a:off x="4059801" y="3650081"/>
            <a:ext cx="1029110" cy="310101"/>
          </a:xfrm>
          <a:prstGeom prst="roundRect">
            <a:avLst/>
          </a:prstGeom>
          <a:solidFill>
            <a:srgbClr val="4EB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C0BED65A-BEB5-0244-B9F9-050615AE7DD8}"/>
              </a:ext>
            </a:extLst>
          </p:cNvPr>
          <p:cNvSpPr/>
          <p:nvPr/>
        </p:nvSpPr>
        <p:spPr>
          <a:xfrm>
            <a:off x="4079716" y="3663290"/>
            <a:ext cx="102911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100" dirty="0">
                <a:solidFill>
                  <a:schemeClr val="bg1"/>
                </a:solidFill>
              </a:rPr>
              <a:t>Classification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53" name="Rounded Rectangle 152">
            <a:extLst>
              <a:ext uri="{FF2B5EF4-FFF2-40B4-BE49-F238E27FC236}">
                <a16:creationId xmlns:a16="http://schemas.microsoft.com/office/drawing/2014/main" id="{2EA26A5E-4BE2-914B-BFB1-9DB2F40BFCDE}"/>
              </a:ext>
            </a:extLst>
          </p:cNvPr>
          <p:cNvSpPr/>
          <p:nvPr/>
        </p:nvSpPr>
        <p:spPr>
          <a:xfrm>
            <a:off x="5974742" y="3649303"/>
            <a:ext cx="1029110" cy="310101"/>
          </a:xfrm>
          <a:prstGeom prst="roundRect">
            <a:avLst/>
          </a:prstGeom>
          <a:solidFill>
            <a:srgbClr val="4EB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F59C0DBF-EFCA-064A-9552-18454A2AC171}"/>
              </a:ext>
            </a:extLst>
          </p:cNvPr>
          <p:cNvSpPr/>
          <p:nvPr/>
        </p:nvSpPr>
        <p:spPr>
          <a:xfrm>
            <a:off x="6037189" y="3662512"/>
            <a:ext cx="90719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100" dirty="0">
                <a:solidFill>
                  <a:schemeClr val="bg1"/>
                </a:solidFill>
              </a:rPr>
              <a:t>Regression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B43B12C2-B6F2-DE48-910E-0010553B6014}"/>
              </a:ext>
            </a:extLst>
          </p:cNvPr>
          <p:cNvSpPr/>
          <p:nvPr/>
        </p:nvSpPr>
        <p:spPr>
          <a:xfrm>
            <a:off x="1781935" y="4067230"/>
            <a:ext cx="153506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rgbClr val="002060"/>
                </a:solidFill>
              </a:rPr>
              <a:t>將相似的資料群聚在一起</a:t>
            </a:r>
            <a:endParaRPr lang="en-US" sz="1100" dirty="0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02BAFB57-A8A6-C34D-A47F-84FCE20402D6}"/>
              </a:ext>
            </a:extLst>
          </p:cNvPr>
          <p:cNvSpPr/>
          <p:nvPr/>
        </p:nvSpPr>
        <p:spPr>
          <a:xfrm>
            <a:off x="3857631" y="4072256"/>
            <a:ext cx="153506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rgbClr val="002060"/>
                </a:solidFill>
              </a:rPr>
              <a:t>根據標籤將資料分類</a:t>
            </a:r>
            <a:endParaRPr lang="en-US" sz="1100" dirty="0"/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E9D77332-39EF-D245-A458-B53714C1B009}"/>
              </a:ext>
            </a:extLst>
          </p:cNvPr>
          <p:cNvSpPr/>
          <p:nvPr/>
        </p:nvSpPr>
        <p:spPr>
          <a:xfrm>
            <a:off x="5752419" y="4067230"/>
            <a:ext cx="153506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100" dirty="0">
                <a:solidFill>
                  <a:srgbClr val="002060"/>
                </a:solidFill>
              </a:rPr>
              <a:t>根據答案找出一條擬合資料的線</a:t>
            </a:r>
            <a:endParaRPr lang="en-US" sz="11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A87A6C-F795-A745-8BCE-B922EE157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691" y="3694120"/>
            <a:ext cx="180000" cy="18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0A072DC-C446-BD4A-A71D-5E4002532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9417" y="3728578"/>
            <a:ext cx="180000" cy="18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66C9C8-25E0-BB4B-871B-28DF43647C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2419" y="3701855"/>
            <a:ext cx="180000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65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64"/>
          <p:cNvSpPr txBox="1">
            <a:spLocks noGrp="1"/>
          </p:cNvSpPr>
          <p:nvPr>
            <p:ph type="body" idx="1"/>
          </p:nvPr>
        </p:nvSpPr>
        <p:spPr>
          <a:xfrm>
            <a:off x="301975" y="679026"/>
            <a:ext cx="8520600" cy="4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sz="2400" dirty="0">
                <a:solidFill>
                  <a:srgbClr val="FF0066"/>
                </a:solidFill>
              </a:rPr>
              <a:t>Why do feature scaling?</a:t>
            </a:r>
            <a:endParaRPr sz="2400" dirty="0">
              <a:solidFill>
                <a:srgbClr val="FF006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endParaRPr dirty="0"/>
          </a:p>
        </p:txBody>
      </p:sp>
      <p:sp>
        <p:nvSpPr>
          <p:cNvPr id="648" name="Google Shape;648;p64"/>
          <p:cNvSpPr txBox="1">
            <a:spLocks noGrp="1"/>
          </p:cNvSpPr>
          <p:nvPr>
            <p:ph type="title"/>
          </p:nvPr>
        </p:nvSpPr>
        <p:spPr>
          <a:xfrm>
            <a:off x="311700" y="1040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zh-TW" dirty="0"/>
              <a:t>減少個別特徵對權重更新的影響</a:t>
            </a:r>
            <a:endParaRPr dirty="0"/>
          </a:p>
        </p:txBody>
      </p:sp>
      <p:grpSp>
        <p:nvGrpSpPr>
          <p:cNvPr id="649" name="Google Shape;649;p64"/>
          <p:cNvGrpSpPr/>
          <p:nvPr/>
        </p:nvGrpSpPr>
        <p:grpSpPr>
          <a:xfrm>
            <a:off x="1834420" y="1399971"/>
            <a:ext cx="1987907" cy="1377777"/>
            <a:chOff x="1682548" y="2204864"/>
            <a:chExt cx="2285476" cy="1584016"/>
          </a:xfrm>
        </p:grpSpPr>
        <p:sp>
          <p:nvSpPr>
            <p:cNvPr id="650" name="Google Shape;650;p64"/>
            <p:cNvSpPr/>
            <p:nvPr/>
          </p:nvSpPr>
          <p:spPr>
            <a:xfrm>
              <a:off x="1691680" y="2348880"/>
              <a:ext cx="504000" cy="1440000"/>
            </a:xfrm>
            <a:prstGeom prst="rect">
              <a:avLst/>
            </a:prstGeom>
            <a:solidFill>
              <a:srgbClr val="F6C7CF"/>
            </a:solidFill>
            <a:ln>
              <a:noFill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51" name="Google Shape;651;p64"/>
            <p:cNvGrpSpPr/>
            <p:nvPr/>
          </p:nvGrpSpPr>
          <p:grpSpPr>
            <a:xfrm>
              <a:off x="3447824" y="2348880"/>
              <a:ext cx="520200" cy="573900"/>
              <a:chOff x="4461399" y="3429000"/>
              <a:chExt cx="520200" cy="573900"/>
            </a:xfrm>
          </p:grpSpPr>
          <p:sp>
            <p:nvSpPr>
              <p:cNvPr id="652" name="Google Shape;652;p64"/>
              <p:cNvSpPr/>
              <p:nvPr/>
            </p:nvSpPr>
            <p:spPr>
              <a:xfrm>
                <a:off x="4461399" y="3429000"/>
                <a:ext cx="520200" cy="573900"/>
              </a:xfrm>
              <a:prstGeom prst="rect">
                <a:avLst/>
              </a:prstGeom>
              <a:solidFill>
                <a:srgbClr val="D0D0D0"/>
              </a:solidFill>
              <a:ln>
                <a:noFill/>
              </a:ln>
            </p:spPr>
            <p:txBody>
              <a:bodyPr spcFirstLastPara="1" wrap="square" lIns="90000" tIns="46800" rIns="90000" bIns="468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64"/>
              <p:cNvSpPr/>
              <p:nvPr/>
            </p:nvSpPr>
            <p:spPr>
              <a:xfrm>
                <a:off x="4503077" y="3500313"/>
                <a:ext cx="432000" cy="432000"/>
              </a:xfrm>
              <a:prstGeom prst="ellipse">
                <a:avLst/>
              </a:prstGeom>
              <a:solidFill>
                <a:srgbClr val="00B0F0"/>
              </a:solidFill>
              <a:ln w="19050" cap="flat" cmpd="sng">
                <a:solidFill>
                  <a:srgbClr val="00B0F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46800" rIns="90000" bIns="468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654" name="Google Shape;654;p64"/>
            <p:cNvCxnSpPr>
              <a:stCxn id="655" idx="3"/>
              <a:endCxn id="653" idx="2"/>
            </p:cNvCxnSpPr>
            <p:nvPr/>
          </p:nvCxnSpPr>
          <p:spPr>
            <a:xfrm rot="10800000" flipH="1">
              <a:off x="2195680" y="2636016"/>
              <a:ext cx="1293600" cy="8244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656" name="Google Shape;656;p64"/>
            <p:cNvCxnSpPr>
              <a:stCxn id="657" idx="3"/>
              <a:endCxn id="653" idx="2"/>
            </p:cNvCxnSpPr>
            <p:nvPr/>
          </p:nvCxnSpPr>
          <p:spPr>
            <a:xfrm>
              <a:off x="2190148" y="2626184"/>
              <a:ext cx="1299300" cy="99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7" name="Google Shape;657;p64"/>
            <p:cNvSpPr txBox="1"/>
            <p:nvPr/>
          </p:nvSpPr>
          <p:spPr>
            <a:xfrm>
              <a:off x="1682548" y="2423834"/>
              <a:ext cx="5076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zh-TW" sz="2000" b="0" i="0" u="none" strike="noStrike" cap="non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X</a:t>
              </a:r>
              <a:r>
                <a:rPr lang="zh-TW" sz="2000" b="0" i="0" u="none" strike="noStrike" cap="none" baseline="-250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sz="20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55" name="Google Shape;655;p64"/>
            <p:cNvSpPr txBox="1"/>
            <p:nvPr/>
          </p:nvSpPr>
          <p:spPr>
            <a:xfrm>
              <a:off x="1691680" y="3258066"/>
              <a:ext cx="5040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zh-TW" sz="2000" b="0" i="0" u="none" strike="noStrike" cap="non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X</a:t>
              </a:r>
              <a:r>
                <a:rPr lang="zh-TW" sz="2000" b="0" i="0" u="none" strike="noStrike" cap="none" baseline="-250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 sz="20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58" name="Google Shape;658;p64"/>
            <p:cNvSpPr txBox="1"/>
            <p:nvPr/>
          </p:nvSpPr>
          <p:spPr>
            <a:xfrm>
              <a:off x="2555776" y="2204864"/>
              <a:ext cx="5076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zh-TW" sz="1600" b="0" i="0" u="none" strike="noStrike" cap="non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w</a:t>
              </a:r>
              <a:r>
                <a:rPr lang="zh-TW" sz="1600" b="0" i="0" u="none" strike="noStrike" cap="none" baseline="-250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sz="16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59" name="Google Shape;659;p64"/>
            <p:cNvSpPr txBox="1"/>
            <p:nvPr/>
          </p:nvSpPr>
          <p:spPr>
            <a:xfrm>
              <a:off x="2555776" y="3068960"/>
              <a:ext cx="507600" cy="40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zh-TW" sz="1600" b="0" i="0" u="none" strike="noStrike" cap="non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w</a:t>
              </a:r>
              <a:r>
                <a:rPr lang="zh-TW" sz="1600" b="0" i="0" u="none" strike="noStrike" cap="none" baseline="-250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endParaRPr sz="16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660" name="Google Shape;660;p64"/>
          <p:cNvSpPr txBox="1"/>
          <p:nvPr/>
        </p:nvSpPr>
        <p:spPr>
          <a:xfrm>
            <a:off x="821523" y="1619005"/>
            <a:ext cx="9336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zh-TW" sz="1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1,2,…</a:t>
            </a:r>
            <a:endParaRPr sz="1600" b="0" i="0" u="none" strike="noStrike" cap="none" baseline="-25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1" name="Google Shape;661;p64"/>
          <p:cNvSpPr txBox="1"/>
          <p:nvPr/>
        </p:nvSpPr>
        <p:spPr>
          <a:xfrm>
            <a:off x="236648" y="2344890"/>
            <a:ext cx="15576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zh-TW" sz="1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1000,2000,…</a:t>
            </a:r>
            <a:endParaRPr sz="1600" b="0" i="0" u="none" strike="noStrike" cap="none" baseline="-25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2" name="Google Shape;662;p64"/>
          <p:cNvSpPr txBox="1"/>
          <p:nvPr/>
        </p:nvSpPr>
        <p:spPr>
          <a:xfrm>
            <a:off x="494874" y="2778131"/>
            <a:ext cx="41964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zh-TW" sz="1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</a:t>
            </a:r>
            <a:r>
              <a:rPr lang="zh-TW" sz="16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zh-TW" sz="1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的修正(ΔW)對於 loss 的影響比較大</a:t>
            </a:r>
            <a:endParaRPr sz="1600" b="0" i="0" u="none" strike="noStrike" cap="none" baseline="-25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3" name="Google Shape;663;p64"/>
          <p:cNvSpPr txBox="1"/>
          <p:nvPr/>
        </p:nvSpPr>
        <p:spPr>
          <a:xfrm>
            <a:off x="4010398" y="1600628"/>
            <a:ext cx="441600" cy="3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zh-TW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20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64" name="Google Shape;664;p64"/>
          <p:cNvCxnSpPr>
            <a:stCxn id="652" idx="3"/>
            <a:endCxn id="663" idx="1"/>
          </p:cNvCxnSpPr>
          <p:nvPr/>
        </p:nvCxnSpPr>
        <p:spPr>
          <a:xfrm>
            <a:off x="3822327" y="1774825"/>
            <a:ext cx="188100" cy="1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665" name="Google Shape;665;p64"/>
          <p:cNvGrpSpPr/>
          <p:nvPr/>
        </p:nvGrpSpPr>
        <p:grpSpPr>
          <a:xfrm>
            <a:off x="4757325" y="1479472"/>
            <a:ext cx="3473850" cy="1377777"/>
            <a:chOff x="5040950" y="1479472"/>
            <a:chExt cx="3473850" cy="1377777"/>
          </a:xfrm>
        </p:grpSpPr>
        <p:grpSp>
          <p:nvGrpSpPr>
            <p:cNvPr id="666" name="Google Shape;666;p64"/>
            <p:cNvGrpSpPr/>
            <p:nvPr/>
          </p:nvGrpSpPr>
          <p:grpSpPr>
            <a:xfrm>
              <a:off x="5897223" y="1479472"/>
              <a:ext cx="1987907" cy="1377777"/>
              <a:chOff x="1682548" y="2204864"/>
              <a:chExt cx="2285476" cy="1584016"/>
            </a:xfrm>
          </p:grpSpPr>
          <p:sp>
            <p:nvSpPr>
              <p:cNvPr id="667" name="Google Shape;667;p64"/>
              <p:cNvSpPr/>
              <p:nvPr/>
            </p:nvSpPr>
            <p:spPr>
              <a:xfrm>
                <a:off x="1691680" y="2348880"/>
                <a:ext cx="504000" cy="1440000"/>
              </a:xfrm>
              <a:prstGeom prst="rect">
                <a:avLst/>
              </a:prstGeom>
              <a:solidFill>
                <a:srgbClr val="F6C7CF"/>
              </a:solidFill>
              <a:ln>
                <a:noFill/>
              </a:ln>
            </p:spPr>
            <p:txBody>
              <a:bodyPr spcFirstLastPara="1" wrap="square" lIns="90000" tIns="46800" rIns="90000" bIns="468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Calibri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68" name="Google Shape;668;p64"/>
              <p:cNvGrpSpPr/>
              <p:nvPr/>
            </p:nvGrpSpPr>
            <p:grpSpPr>
              <a:xfrm>
                <a:off x="3447824" y="2348880"/>
                <a:ext cx="520200" cy="573900"/>
                <a:chOff x="4461399" y="3429000"/>
                <a:chExt cx="520200" cy="573900"/>
              </a:xfrm>
            </p:grpSpPr>
            <p:sp>
              <p:nvSpPr>
                <p:cNvPr id="669" name="Google Shape;669;p64"/>
                <p:cNvSpPr/>
                <p:nvPr/>
              </p:nvSpPr>
              <p:spPr>
                <a:xfrm>
                  <a:off x="4461399" y="3429000"/>
                  <a:ext cx="520200" cy="573900"/>
                </a:xfrm>
                <a:prstGeom prst="rect">
                  <a:avLst/>
                </a:prstGeom>
                <a:solidFill>
                  <a:srgbClr val="D0D0D0"/>
                </a:solidFill>
                <a:ln>
                  <a:noFill/>
                </a:ln>
              </p:spPr>
              <p:txBody>
                <a:bodyPr spcFirstLastPara="1" wrap="square" lIns="90000" tIns="46800" rIns="90000" bIns="468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Calibri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64"/>
                <p:cNvSpPr/>
                <p:nvPr/>
              </p:nvSpPr>
              <p:spPr>
                <a:xfrm>
                  <a:off x="4503077" y="3500313"/>
                  <a:ext cx="432000" cy="432000"/>
                </a:xfrm>
                <a:prstGeom prst="ellipse">
                  <a:avLst/>
                </a:prstGeom>
                <a:solidFill>
                  <a:srgbClr val="00B0F0"/>
                </a:solidFill>
                <a:ln w="19050" cap="flat" cmpd="sng">
                  <a:solidFill>
                    <a:srgbClr val="00B0F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0000" tIns="46800" rIns="90000" bIns="468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Calibri"/>
                    <a:buNone/>
                  </a:pPr>
                  <a:endParaRPr sz="1800" b="0" i="0" u="none" strike="noStrike" cap="none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cxnSp>
            <p:nvCxnSpPr>
              <p:cNvPr id="671" name="Google Shape;671;p64"/>
              <p:cNvCxnSpPr>
                <a:stCxn id="672" idx="3"/>
                <a:endCxn id="670" idx="2"/>
              </p:cNvCxnSpPr>
              <p:nvPr/>
            </p:nvCxnSpPr>
            <p:spPr>
              <a:xfrm rot="10800000" flipH="1">
                <a:off x="2195680" y="2636016"/>
                <a:ext cx="1293600" cy="824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673" name="Google Shape;673;p64"/>
              <p:cNvCxnSpPr>
                <a:stCxn id="674" idx="3"/>
                <a:endCxn id="670" idx="2"/>
              </p:cNvCxnSpPr>
              <p:nvPr/>
            </p:nvCxnSpPr>
            <p:spPr>
              <a:xfrm>
                <a:off x="2190148" y="2626184"/>
                <a:ext cx="1299300" cy="99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4" name="Google Shape;674;p64"/>
              <p:cNvSpPr txBox="1"/>
              <p:nvPr/>
            </p:nvSpPr>
            <p:spPr>
              <a:xfrm>
                <a:off x="1682548" y="2423834"/>
                <a:ext cx="507600" cy="40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zh-TW" sz="2000" b="0" i="0" u="none" strike="noStrike" cap="none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X</a:t>
                </a:r>
                <a:r>
                  <a:rPr lang="zh-TW" sz="2000" b="0" i="0" u="none" strike="noStrike" cap="none" baseline="-25000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</a:t>
                </a:r>
                <a:endParaRPr sz="2000" b="0" i="0" u="none" strike="noStrike" cap="none" baseline="-250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672" name="Google Shape;672;p64"/>
              <p:cNvSpPr txBox="1"/>
              <p:nvPr/>
            </p:nvSpPr>
            <p:spPr>
              <a:xfrm>
                <a:off x="1691680" y="3258066"/>
                <a:ext cx="504000" cy="40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lang="zh-TW" sz="2000" b="0" i="0" u="none" strike="noStrike" cap="none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X</a:t>
                </a:r>
                <a:r>
                  <a:rPr lang="zh-TW" sz="2000" b="0" i="0" u="none" strike="noStrike" cap="none" baseline="-25000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2</a:t>
                </a:r>
                <a:endParaRPr sz="2000" b="0" i="0" u="none" strike="noStrike" cap="none" baseline="-250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675" name="Google Shape;675;p64"/>
              <p:cNvSpPr txBox="1"/>
              <p:nvPr/>
            </p:nvSpPr>
            <p:spPr>
              <a:xfrm>
                <a:off x="2555776" y="2204864"/>
                <a:ext cx="507600" cy="40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  <a:buFont typeface="Arial"/>
                  <a:buNone/>
                </a:pPr>
                <a:r>
                  <a:rPr lang="zh-TW" sz="1600" b="0" i="0" u="none" strike="noStrike" cap="none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w</a:t>
                </a:r>
                <a:r>
                  <a:rPr lang="zh-TW" sz="1600" b="0" i="0" u="none" strike="noStrike" cap="none" baseline="-25000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</a:t>
                </a:r>
                <a:endParaRPr sz="1600" b="0" i="0" u="none" strike="noStrike" cap="none" baseline="-250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676" name="Google Shape;676;p64"/>
              <p:cNvSpPr txBox="1"/>
              <p:nvPr/>
            </p:nvSpPr>
            <p:spPr>
              <a:xfrm>
                <a:off x="2555776" y="3068960"/>
                <a:ext cx="507600" cy="40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ctr" anchorCtr="1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  <a:buFont typeface="Arial"/>
                  <a:buNone/>
                </a:pPr>
                <a:r>
                  <a:rPr lang="zh-TW" sz="1600" b="0" i="0" u="none" strike="noStrike" cap="none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w</a:t>
                </a:r>
                <a:r>
                  <a:rPr lang="zh-TW" sz="1600" b="0" i="0" u="none" strike="noStrike" cap="none" baseline="-25000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2</a:t>
                </a:r>
                <a:endParaRPr sz="1600" b="0" i="0" u="none" strike="noStrike" cap="none" baseline="-250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  <p:sp>
          <p:nvSpPr>
            <p:cNvPr id="677" name="Google Shape;677;p64"/>
            <p:cNvSpPr txBox="1"/>
            <p:nvPr/>
          </p:nvSpPr>
          <p:spPr>
            <a:xfrm>
              <a:off x="5052938" y="1669975"/>
              <a:ext cx="844200" cy="35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zh-TW" sz="1600" b="0" i="0" u="none" strike="noStrike" cap="non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1,2,…</a:t>
              </a:r>
              <a:endParaRPr sz="16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78" name="Google Shape;678;p64"/>
            <p:cNvSpPr txBox="1"/>
            <p:nvPr/>
          </p:nvSpPr>
          <p:spPr>
            <a:xfrm>
              <a:off x="5040950" y="2426225"/>
              <a:ext cx="868200" cy="35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zh-TW" sz="1600" b="0" i="0" u="none" strike="noStrike" cap="non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1,2,…</a:t>
              </a:r>
              <a:endParaRPr sz="16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679" name="Google Shape;679;p64"/>
            <p:cNvSpPr txBox="1"/>
            <p:nvPr/>
          </p:nvSpPr>
          <p:spPr>
            <a:xfrm>
              <a:off x="8073200" y="1680129"/>
              <a:ext cx="441600" cy="35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lang="zh-TW" sz="2000" b="0" i="0" u="none" strike="noStrike" cap="none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rPr>
                <a:t>y</a:t>
              </a:r>
              <a:endParaRPr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680" name="Google Shape;680;p64"/>
            <p:cNvCxnSpPr>
              <a:stCxn id="669" idx="3"/>
              <a:endCxn id="679" idx="1"/>
            </p:cNvCxnSpPr>
            <p:nvPr/>
          </p:nvCxnSpPr>
          <p:spPr>
            <a:xfrm>
              <a:off x="7885130" y="1854326"/>
              <a:ext cx="188100" cy="18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cxnSp>
        <p:nvCxnSpPr>
          <p:cNvPr id="681" name="Google Shape;681;p64"/>
          <p:cNvCxnSpPr/>
          <p:nvPr/>
        </p:nvCxnSpPr>
        <p:spPr>
          <a:xfrm>
            <a:off x="1011808" y="4760881"/>
            <a:ext cx="23316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682" name="Google Shape;682;p64"/>
          <p:cNvSpPr txBox="1"/>
          <p:nvPr/>
        </p:nvSpPr>
        <p:spPr>
          <a:xfrm>
            <a:off x="3343400" y="4657275"/>
            <a:ext cx="3789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zh-TW" sz="1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</a:t>
            </a:r>
            <a:r>
              <a:rPr lang="zh-TW" sz="16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 b="0" i="0" u="none" strike="noStrike" cap="none" baseline="-25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3" name="Google Shape;683;p64"/>
          <p:cNvSpPr txBox="1"/>
          <p:nvPr/>
        </p:nvSpPr>
        <p:spPr>
          <a:xfrm>
            <a:off x="712100" y="3365650"/>
            <a:ext cx="3789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zh-TW" sz="1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</a:t>
            </a:r>
            <a:r>
              <a:rPr lang="zh-TW" sz="16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600" b="0" i="0" u="none" strike="noStrike" cap="none" baseline="-25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684" name="Google Shape;684;p64"/>
          <p:cNvGrpSpPr/>
          <p:nvPr/>
        </p:nvGrpSpPr>
        <p:grpSpPr>
          <a:xfrm>
            <a:off x="1281172" y="3680712"/>
            <a:ext cx="1892293" cy="961821"/>
            <a:chOff x="1503305" y="3540186"/>
            <a:chExt cx="1281000" cy="1102500"/>
          </a:xfrm>
        </p:grpSpPr>
        <p:sp>
          <p:nvSpPr>
            <p:cNvPr id="685" name="Google Shape;685;p64"/>
            <p:cNvSpPr/>
            <p:nvPr/>
          </p:nvSpPr>
          <p:spPr>
            <a:xfrm>
              <a:off x="1503305" y="3540186"/>
              <a:ext cx="1281000" cy="1102500"/>
            </a:xfrm>
            <a:prstGeom prst="ellipse">
              <a:avLst/>
            </a:prstGeom>
            <a:noFill/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64"/>
            <p:cNvSpPr/>
            <p:nvPr/>
          </p:nvSpPr>
          <p:spPr>
            <a:xfrm>
              <a:off x="1611454" y="3654341"/>
              <a:ext cx="1064700" cy="873900"/>
            </a:xfrm>
            <a:prstGeom prst="ellipse">
              <a:avLst/>
            </a:prstGeom>
            <a:noFill/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64"/>
            <p:cNvSpPr/>
            <p:nvPr/>
          </p:nvSpPr>
          <p:spPr>
            <a:xfrm>
              <a:off x="1742036" y="3738625"/>
              <a:ext cx="803700" cy="705600"/>
            </a:xfrm>
            <a:prstGeom prst="ellipse">
              <a:avLst/>
            </a:prstGeom>
            <a:noFill/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p64"/>
            <p:cNvSpPr/>
            <p:nvPr/>
          </p:nvSpPr>
          <p:spPr>
            <a:xfrm>
              <a:off x="1866985" y="3854252"/>
              <a:ext cx="553800" cy="474300"/>
            </a:xfrm>
            <a:prstGeom prst="ellipse">
              <a:avLst/>
            </a:prstGeom>
            <a:noFill/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89" name="Google Shape;689;p64"/>
          <p:cNvCxnSpPr/>
          <p:nvPr/>
        </p:nvCxnSpPr>
        <p:spPr>
          <a:xfrm>
            <a:off x="5142908" y="4773806"/>
            <a:ext cx="23316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690" name="Google Shape;690;p64"/>
          <p:cNvSpPr txBox="1"/>
          <p:nvPr/>
        </p:nvSpPr>
        <p:spPr>
          <a:xfrm>
            <a:off x="7474500" y="4670200"/>
            <a:ext cx="3789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zh-TW" sz="1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</a:t>
            </a:r>
            <a:r>
              <a:rPr lang="zh-TW" sz="16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600" b="0" i="0" u="none" strike="noStrike" cap="none" baseline="-25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91" name="Google Shape;691;p64"/>
          <p:cNvSpPr txBox="1"/>
          <p:nvPr/>
        </p:nvSpPr>
        <p:spPr>
          <a:xfrm>
            <a:off x="4843200" y="3378575"/>
            <a:ext cx="3789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zh-TW" sz="16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</a:t>
            </a:r>
            <a:r>
              <a:rPr lang="zh-TW" sz="1600" b="0" i="0" u="none" strike="noStrike" cap="none" baseline="-25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600" b="0" i="0" u="none" strike="noStrike" cap="none" baseline="-25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692" name="Google Shape;692;p64"/>
          <p:cNvGrpSpPr/>
          <p:nvPr/>
        </p:nvGrpSpPr>
        <p:grpSpPr>
          <a:xfrm>
            <a:off x="5634405" y="3553111"/>
            <a:ext cx="1281000" cy="1102500"/>
            <a:chOff x="1503305" y="3540186"/>
            <a:chExt cx="1281000" cy="1102500"/>
          </a:xfrm>
        </p:grpSpPr>
        <p:sp>
          <p:nvSpPr>
            <p:cNvPr id="693" name="Google Shape;693;p64"/>
            <p:cNvSpPr/>
            <p:nvPr/>
          </p:nvSpPr>
          <p:spPr>
            <a:xfrm>
              <a:off x="1503305" y="3540186"/>
              <a:ext cx="1281000" cy="1102500"/>
            </a:xfrm>
            <a:prstGeom prst="ellipse">
              <a:avLst/>
            </a:prstGeom>
            <a:noFill/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64"/>
            <p:cNvSpPr/>
            <p:nvPr/>
          </p:nvSpPr>
          <p:spPr>
            <a:xfrm>
              <a:off x="1611454" y="3654341"/>
              <a:ext cx="1064700" cy="873900"/>
            </a:xfrm>
            <a:prstGeom prst="ellipse">
              <a:avLst/>
            </a:prstGeom>
            <a:noFill/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64"/>
            <p:cNvSpPr/>
            <p:nvPr/>
          </p:nvSpPr>
          <p:spPr>
            <a:xfrm>
              <a:off x="1742036" y="3738625"/>
              <a:ext cx="803700" cy="705600"/>
            </a:xfrm>
            <a:prstGeom prst="ellipse">
              <a:avLst/>
            </a:prstGeom>
            <a:noFill/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64"/>
            <p:cNvSpPr/>
            <p:nvPr/>
          </p:nvSpPr>
          <p:spPr>
            <a:xfrm>
              <a:off x="1866985" y="3854252"/>
              <a:ext cx="553800" cy="474300"/>
            </a:xfrm>
            <a:prstGeom prst="ellipse">
              <a:avLst/>
            </a:prstGeom>
            <a:noFill/>
            <a:ln w="19050" cap="flat" cmpd="sng">
              <a:solidFill>
                <a:srgbClr val="92D05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97" name="Google Shape;697;p64"/>
          <p:cNvSpPr txBox="1"/>
          <p:nvPr/>
        </p:nvSpPr>
        <p:spPr>
          <a:xfrm>
            <a:off x="2996150" y="3418250"/>
            <a:ext cx="13581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Loss 等高線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8" name="Google Shape;698;p64"/>
          <p:cNvSpPr txBox="1"/>
          <p:nvPr/>
        </p:nvSpPr>
        <p:spPr>
          <a:xfrm>
            <a:off x="7002500" y="3423000"/>
            <a:ext cx="1413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Loss 等高線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9" name="Google Shape;699;p64"/>
          <p:cNvGrpSpPr/>
          <p:nvPr/>
        </p:nvGrpSpPr>
        <p:grpSpPr>
          <a:xfrm>
            <a:off x="6289915" y="4077531"/>
            <a:ext cx="608108" cy="581113"/>
            <a:chOff x="2957796" y="4941912"/>
            <a:chExt cx="625368" cy="685922"/>
          </a:xfrm>
        </p:grpSpPr>
        <p:cxnSp>
          <p:nvCxnSpPr>
            <p:cNvPr id="700" name="Google Shape;700;p64"/>
            <p:cNvCxnSpPr/>
            <p:nvPr/>
          </p:nvCxnSpPr>
          <p:spPr>
            <a:xfrm rot="10800000">
              <a:off x="3330264" y="5375834"/>
              <a:ext cx="252900" cy="252000"/>
            </a:xfrm>
            <a:prstGeom prst="straightConnector1">
              <a:avLst/>
            </a:prstGeom>
            <a:noFill/>
            <a:ln w="19050" cap="flat" cmpd="sng">
              <a:solidFill>
                <a:srgbClr val="FF9900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cxnSp>
          <p:nvCxnSpPr>
            <p:cNvPr id="701" name="Google Shape;701;p64"/>
            <p:cNvCxnSpPr/>
            <p:nvPr/>
          </p:nvCxnSpPr>
          <p:spPr>
            <a:xfrm rot="10800000">
              <a:off x="3164160" y="5169224"/>
              <a:ext cx="180300" cy="219300"/>
            </a:xfrm>
            <a:prstGeom prst="straightConnector1">
              <a:avLst/>
            </a:prstGeom>
            <a:noFill/>
            <a:ln w="19050" cap="flat" cmpd="sng">
              <a:solidFill>
                <a:srgbClr val="FF9900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cxnSp>
          <p:nvCxnSpPr>
            <p:cNvPr id="702" name="Google Shape;702;p64"/>
            <p:cNvCxnSpPr/>
            <p:nvPr/>
          </p:nvCxnSpPr>
          <p:spPr>
            <a:xfrm rot="10800000">
              <a:off x="2957796" y="4941912"/>
              <a:ext cx="216000" cy="249300"/>
            </a:xfrm>
            <a:prstGeom prst="straightConnector1">
              <a:avLst/>
            </a:prstGeom>
            <a:noFill/>
            <a:ln w="19050" cap="flat" cmpd="sng">
              <a:solidFill>
                <a:srgbClr val="FF9900"/>
              </a:solidFill>
              <a:prstDash val="solid"/>
              <a:round/>
              <a:headEnd type="none" w="sm" len="sm"/>
              <a:tailEnd type="stealth" w="med" len="med"/>
            </a:ln>
          </p:spPr>
        </p:cxnSp>
      </p:grpSp>
      <p:cxnSp>
        <p:nvCxnSpPr>
          <p:cNvPr id="703" name="Google Shape;703;p64"/>
          <p:cNvCxnSpPr/>
          <p:nvPr/>
        </p:nvCxnSpPr>
        <p:spPr>
          <a:xfrm rot="10800000">
            <a:off x="1091005" y="3418254"/>
            <a:ext cx="0" cy="1462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04" name="Google Shape;704;p64"/>
          <p:cNvCxnSpPr/>
          <p:nvPr/>
        </p:nvCxnSpPr>
        <p:spPr>
          <a:xfrm rot="10800000">
            <a:off x="5222105" y="3431179"/>
            <a:ext cx="0" cy="1462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705" name="Google Shape;705;p64"/>
          <p:cNvGrpSpPr/>
          <p:nvPr/>
        </p:nvGrpSpPr>
        <p:grpSpPr>
          <a:xfrm>
            <a:off x="2262975" y="4129130"/>
            <a:ext cx="910511" cy="418348"/>
            <a:chOff x="2719092" y="5051856"/>
            <a:chExt cx="720056" cy="609392"/>
          </a:xfrm>
        </p:grpSpPr>
        <p:cxnSp>
          <p:nvCxnSpPr>
            <p:cNvPr id="706" name="Google Shape;706;p64"/>
            <p:cNvCxnSpPr/>
            <p:nvPr/>
          </p:nvCxnSpPr>
          <p:spPr>
            <a:xfrm rot="10800000">
              <a:off x="3367148" y="5445248"/>
              <a:ext cx="72000" cy="216000"/>
            </a:xfrm>
            <a:prstGeom prst="straightConnector1">
              <a:avLst/>
            </a:prstGeom>
            <a:noFill/>
            <a:ln w="19050" cap="flat" cmpd="sng">
              <a:solidFill>
                <a:srgbClr val="FF9900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cxnSp>
          <p:nvCxnSpPr>
            <p:cNvPr id="707" name="Google Shape;707;p64"/>
            <p:cNvCxnSpPr/>
            <p:nvPr/>
          </p:nvCxnSpPr>
          <p:spPr>
            <a:xfrm rot="10800000">
              <a:off x="3295176" y="5229310"/>
              <a:ext cx="99900" cy="282900"/>
            </a:xfrm>
            <a:prstGeom prst="straightConnector1">
              <a:avLst/>
            </a:prstGeom>
            <a:noFill/>
            <a:ln w="19050" cap="flat" cmpd="sng">
              <a:solidFill>
                <a:srgbClr val="FF9900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cxnSp>
          <p:nvCxnSpPr>
            <p:cNvPr id="708" name="Google Shape;708;p64"/>
            <p:cNvCxnSpPr/>
            <p:nvPr/>
          </p:nvCxnSpPr>
          <p:spPr>
            <a:xfrm rot="10800000">
              <a:off x="3139812" y="5051856"/>
              <a:ext cx="180300" cy="219300"/>
            </a:xfrm>
            <a:prstGeom prst="straightConnector1">
              <a:avLst/>
            </a:prstGeom>
            <a:noFill/>
            <a:ln w="19050" cap="flat" cmpd="sng">
              <a:solidFill>
                <a:srgbClr val="FF9900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cxnSp>
          <p:nvCxnSpPr>
            <p:cNvPr id="709" name="Google Shape;709;p64"/>
            <p:cNvCxnSpPr/>
            <p:nvPr/>
          </p:nvCxnSpPr>
          <p:spPr>
            <a:xfrm rot="10800000">
              <a:off x="2935116" y="5085184"/>
              <a:ext cx="216000" cy="0"/>
            </a:xfrm>
            <a:prstGeom prst="straightConnector1">
              <a:avLst/>
            </a:prstGeom>
            <a:noFill/>
            <a:ln w="19050" cap="flat" cmpd="sng">
              <a:solidFill>
                <a:srgbClr val="FF9900"/>
              </a:solidFill>
              <a:prstDash val="solid"/>
              <a:round/>
              <a:headEnd type="none" w="sm" len="sm"/>
              <a:tailEnd type="stealth" w="med" len="med"/>
            </a:ln>
          </p:spPr>
        </p:cxnSp>
        <p:cxnSp>
          <p:nvCxnSpPr>
            <p:cNvPr id="710" name="Google Shape;710;p64"/>
            <p:cNvCxnSpPr/>
            <p:nvPr/>
          </p:nvCxnSpPr>
          <p:spPr>
            <a:xfrm rot="10800000">
              <a:off x="2719092" y="5085184"/>
              <a:ext cx="216000" cy="0"/>
            </a:xfrm>
            <a:prstGeom prst="straightConnector1">
              <a:avLst/>
            </a:prstGeom>
            <a:noFill/>
            <a:ln w="19050" cap="flat" cmpd="sng">
              <a:solidFill>
                <a:srgbClr val="FF9900"/>
              </a:solidFill>
              <a:prstDash val="solid"/>
              <a:round/>
              <a:headEnd type="none" w="sm" len="sm"/>
              <a:tailEnd type="stealth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59956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360BA-67A9-5E45-99FA-D817F3838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什麼是標準化？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A8140-6415-3B46-9AEA-9FF9710FE8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特徵標準化</a:t>
            </a:r>
            <a:r>
              <a:rPr lang="en-US" altLang="zh-TW" dirty="0"/>
              <a:t>(</a:t>
            </a:r>
            <a:r>
              <a:rPr lang="en-US" dirty="0"/>
              <a:t>normalization)</a:t>
            </a:r>
            <a:r>
              <a:rPr lang="zh-TW" altLang="en-US" dirty="0"/>
              <a:t>是將特徵資料按比例縮放，讓資料落在某一特定的區間。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通常有兩種標準化的方法：</a:t>
            </a:r>
            <a:endParaRPr lang="en-US" altLang="zh-TW" dirty="0"/>
          </a:p>
          <a:p>
            <a:pPr lvl="1"/>
            <a:r>
              <a:rPr lang="en-US" dirty="0"/>
              <a:t>min max normalization：</a:t>
            </a:r>
          </a:p>
          <a:p>
            <a:pPr marL="596900" lvl="1" indent="0">
              <a:buNone/>
            </a:pPr>
            <a:r>
              <a:rPr lang="zh-TW" altLang="en-US" dirty="0"/>
              <a:t>會將特徵數據按比例縮放到</a:t>
            </a:r>
            <a:r>
              <a:rPr lang="en-US" altLang="zh-TW" dirty="0"/>
              <a:t>0</a:t>
            </a:r>
            <a:r>
              <a:rPr lang="zh-TW" altLang="en-US" dirty="0"/>
              <a:t>到</a:t>
            </a:r>
            <a:r>
              <a:rPr lang="en-US" altLang="zh-TW" dirty="0"/>
              <a:t>1</a:t>
            </a:r>
            <a:r>
              <a:rPr lang="zh-TW" altLang="en-US" dirty="0"/>
              <a:t>的區間，（或是</a:t>
            </a:r>
            <a:r>
              <a:rPr lang="en-US" altLang="zh-TW" dirty="0"/>
              <a:t>-1</a:t>
            </a:r>
            <a:r>
              <a:rPr lang="zh-TW" altLang="en-US" dirty="0"/>
              <a:t>到</a:t>
            </a:r>
            <a:r>
              <a:rPr lang="en-US" altLang="zh-TW" dirty="0"/>
              <a:t>1</a:t>
            </a:r>
            <a:r>
              <a:rPr lang="zh-TW" altLang="en-US" dirty="0"/>
              <a:t>）。</a:t>
            </a:r>
            <a:endParaRPr lang="en-US" altLang="zh-TW" dirty="0"/>
          </a:p>
          <a:p>
            <a:pPr lvl="1"/>
            <a:r>
              <a:rPr lang="en-US" dirty="0"/>
              <a:t>standard deviation normalization：</a:t>
            </a:r>
          </a:p>
          <a:p>
            <a:pPr marL="596900" lvl="1" indent="0">
              <a:buNone/>
            </a:pPr>
            <a:r>
              <a:rPr lang="zh-TW" altLang="en-US" dirty="0"/>
              <a:t>會將所有特徵數據縮放成平均為</a:t>
            </a:r>
            <a:r>
              <a:rPr lang="en-US" altLang="zh-TW" dirty="0"/>
              <a:t>0</a:t>
            </a:r>
            <a:r>
              <a:rPr lang="zh-TW" altLang="en-US" dirty="0"/>
              <a:t>、平方差為</a:t>
            </a:r>
            <a:r>
              <a:rPr lang="en-US" altLang="zh-TW" dirty="0"/>
              <a:t>1</a:t>
            </a:r>
            <a:r>
              <a:rPr lang="zh-TW" altLang="en-US" dirty="0"/>
              <a:t>。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443D92-099A-0D48-8439-345991B2AF1E}"/>
              </a:ext>
            </a:extLst>
          </p:cNvPr>
          <p:cNvSpPr/>
          <p:nvPr/>
        </p:nvSpPr>
        <p:spPr>
          <a:xfrm>
            <a:off x="7543757" y="4525452"/>
            <a:ext cx="5864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hlinkClick r:id="rId3"/>
              </a:rPr>
              <a:t>參考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5AACF9-C635-4D4F-8615-DBBC5FA99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1624" y="4219410"/>
            <a:ext cx="612085" cy="6120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1A5EFAB-859D-0747-AF6F-DC3D7976DCF7}"/>
              </a:ext>
            </a:extLst>
          </p:cNvPr>
          <p:cNvSpPr/>
          <p:nvPr/>
        </p:nvSpPr>
        <p:spPr>
          <a:xfrm>
            <a:off x="5562414" y="4611373"/>
            <a:ext cx="208262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rgbClr val="FF62A2"/>
                </a:solidFill>
                <a:latin typeface="Menlo" panose="020B0609030804020204" pitchFamily="49" charset="0"/>
              </a:rPr>
              <a:t>Sklearn </a:t>
            </a:r>
            <a:r>
              <a:rPr lang="zh-CN" altLang="en-US" sz="1000" dirty="0">
                <a:solidFill>
                  <a:srgbClr val="FF62A2"/>
                </a:solidFill>
                <a:latin typeface="Menlo" panose="020B0609030804020204" pitchFamily="49" charset="0"/>
              </a:rPr>
              <a:t>有提供許多標準化方式</a:t>
            </a:r>
            <a:endParaRPr lang="en-US" sz="1000" dirty="0">
              <a:solidFill>
                <a:srgbClr val="FF62A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269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65"/>
          <p:cNvSpPr txBox="1">
            <a:spLocks noGrp="1"/>
          </p:cNvSpPr>
          <p:nvPr>
            <p:ph type="title"/>
          </p:nvPr>
        </p:nvSpPr>
        <p:spPr>
          <a:xfrm>
            <a:off x="311700" y="1802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zh-TW" dirty="0"/>
              <a:t>比較有無 re-scale 對訓練結果的差異</a:t>
            </a:r>
            <a:endParaRPr dirty="0"/>
          </a:p>
        </p:txBody>
      </p:sp>
      <p:pic>
        <p:nvPicPr>
          <p:cNvPr id="716" name="Google Shape;716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55000" y="761325"/>
            <a:ext cx="5634000" cy="40473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120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71"/>
          <p:cNvSpPr txBox="1">
            <a:spLocks noGrp="1"/>
          </p:cNvSpPr>
          <p:nvPr>
            <p:ph type="title"/>
          </p:nvPr>
        </p:nvSpPr>
        <p:spPr>
          <a:xfrm>
            <a:off x="311700" y="1802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zh-TW" dirty="0"/>
              <a:t>6 步驟建立深度學習模型</a:t>
            </a:r>
            <a:endParaRPr dirty="0"/>
          </a:p>
        </p:txBody>
      </p:sp>
      <p:sp>
        <p:nvSpPr>
          <p:cNvPr id="779" name="Google Shape;779;p71"/>
          <p:cNvSpPr txBox="1">
            <a:spLocks noGrp="1"/>
          </p:cNvSpPr>
          <p:nvPr>
            <p:ph type="body" idx="1"/>
          </p:nvPr>
        </p:nvSpPr>
        <p:spPr>
          <a:xfrm>
            <a:off x="311700" y="900650"/>
            <a:ext cx="8520600" cy="4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TW" sz="2400" dirty="0"/>
              <a:t>決定隱藏層 (hidden layers) 的深度 (層數) 和寬度 (神經元數)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TW" sz="2400" dirty="0"/>
              <a:t>決定每層使用的啟動函數 (activation function)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TW" sz="2400" dirty="0"/>
              <a:t>決定模型的損失函數 (loss function)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TW" sz="2400" dirty="0"/>
              <a:t>決定優化器 (optimizer)，及超參數</a:t>
            </a:r>
            <a:endParaRPr sz="2400" dirty="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 dirty="0"/>
              <a:t>學習率 (learning rate)</a:t>
            </a:r>
            <a:endParaRPr sz="2000" dirty="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 dirty="0"/>
              <a:t>動量 (momentum)</a:t>
            </a:r>
            <a:endParaRPr sz="2000" dirty="0"/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TW" sz="2000" dirty="0"/>
              <a:t>衰退率 (decay)</a:t>
            </a:r>
            <a:endParaRPr sz="20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TW" sz="2400" dirty="0"/>
              <a:t>編譯模型 (compile model)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TW" sz="2400" dirty="0"/>
              <a:t>開始訓練 (fit model)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468914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46582-F147-5940-9DAC-F57C94210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激發函數</a:t>
            </a:r>
            <a:r>
              <a:rPr lang="en-US" altLang="zh-TW" dirty="0"/>
              <a:t>(</a:t>
            </a:r>
            <a:r>
              <a:rPr lang="en-US" dirty="0"/>
              <a:t>Activation Function)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DDD7E-06A7-6840-A5B2-56DC49B2A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753632"/>
            <a:ext cx="8128000" cy="23749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323F4AF-517F-0A44-937F-876725F5BBBD}"/>
              </a:ext>
            </a:extLst>
          </p:cNvPr>
          <p:cNvSpPr/>
          <p:nvPr/>
        </p:nvSpPr>
        <p:spPr>
          <a:xfrm>
            <a:off x="508000" y="1014968"/>
            <a:ext cx="812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medium-content-serif-font"/>
              </a:rPr>
              <a:t>為了避免讓訓練出來的結果也是線性</a:t>
            </a:r>
            <a:r>
              <a:rPr lang="en-US" altLang="zh-TW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medium-content-serif-font"/>
              </a:rPr>
              <a:t>(</a:t>
            </a:r>
            <a:r>
              <a:rPr lang="zh-TW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medium-content-serif-font"/>
              </a:rPr>
              <a:t>線性的線性還是線性</a:t>
            </a:r>
            <a:r>
              <a:rPr lang="en-US" altLang="zh-TW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medium-content-serif-font"/>
              </a:rPr>
              <a:t>)</a:t>
            </a:r>
            <a:r>
              <a:rPr lang="zh-TW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medium-content-serif-font"/>
              </a:rPr>
              <a:t>，會在公式外加上非線性的激發函數</a:t>
            </a:r>
            <a:r>
              <a:rPr lang="en-US" altLang="zh-TW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medium-content-serif-font"/>
              </a:rPr>
              <a:t>(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medium-content-serif-font"/>
              </a:rPr>
              <a:t>Activation Function)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98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100"/>
          <p:cNvSpPr txBox="1">
            <a:spLocks noGrp="1"/>
          </p:cNvSpPr>
          <p:nvPr>
            <p:ph type="title"/>
          </p:nvPr>
        </p:nvSpPr>
        <p:spPr>
          <a:xfrm>
            <a:off x="311700" y="180225"/>
            <a:ext cx="8520600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dirty="0"/>
              <a:t>常用</a:t>
            </a:r>
            <a:r>
              <a:rPr lang="zh-TW" dirty="0" smtClean="0"/>
              <a:t>的</a:t>
            </a:r>
            <a:r>
              <a:rPr lang="zh-TW" altLang="en-US" dirty="0"/>
              <a:t>激發</a:t>
            </a:r>
            <a:r>
              <a:rPr lang="zh-TW" dirty="0" smtClean="0"/>
              <a:t>函數</a:t>
            </a:r>
            <a:r>
              <a:rPr lang="zh-TW" dirty="0"/>
              <a:t>(Activation function)</a:t>
            </a:r>
            <a:endParaRPr dirty="0"/>
          </a:p>
        </p:txBody>
      </p:sp>
      <p:graphicFrame>
        <p:nvGraphicFramePr>
          <p:cNvPr id="1200" name="Google Shape;1200;p100"/>
          <p:cNvGraphicFramePr/>
          <p:nvPr/>
        </p:nvGraphicFramePr>
        <p:xfrm>
          <a:off x="952500" y="1771650"/>
          <a:ext cx="7156850" cy="1512350"/>
        </p:xfrm>
        <a:graphic>
          <a:graphicData uri="http://schemas.openxmlformats.org/drawingml/2006/table">
            <a:tbl>
              <a:tblPr>
                <a:noFill/>
                <a:tableStyleId>{9CEE7E21-7FF2-48F6-9FC8-05549BC23BCA}</a:tableStyleId>
              </a:tblPr>
              <a:tblGrid>
                <a:gridCol w="141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4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56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800" u="none" strike="noStrike" cap="none"/>
                        <a:t>Sigmoid </a:t>
                      </a:r>
                      <a:endParaRPr sz="1800" u="none" strike="noStrike" cap="none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800" u="none" strike="noStrike" cap="none"/>
                        <a:t>很常被使用，但容易有梯度消失的問題</a:t>
                      </a:r>
                      <a:endParaRPr sz="1800" u="none" strike="noStrike" cap="none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6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800" u="none" strike="noStrike" cap="none" dirty="0"/>
                        <a:t>Relu</a:t>
                      </a:r>
                      <a:endParaRPr sz="1800" u="none" strike="noStrike" cap="none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800" u="none" strike="noStrike" cap="none" dirty="0"/>
                        <a:t>計算速度快，不會有梯度消失的問題，目前廣泛被使用</a:t>
                      </a:r>
                      <a:endParaRPr sz="1800" u="none" strike="noStrike" cap="none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7091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76"/>
          <p:cNvSpPr txBox="1">
            <a:spLocks noGrp="1"/>
          </p:cNvSpPr>
          <p:nvPr>
            <p:ph type="title"/>
          </p:nvPr>
        </p:nvSpPr>
        <p:spPr>
          <a:xfrm>
            <a:off x="311700" y="184325"/>
            <a:ext cx="8226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zh-TW" dirty="0" smtClean="0"/>
              <a:t>選擇</a:t>
            </a:r>
            <a:r>
              <a:rPr lang="zh-TW" dirty="0"/>
              <a:t>損失函數(Loss Function)</a:t>
            </a:r>
            <a:endParaRPr dirty="0"/>
          </a:p>
        </p:txBody>
      </p:sp>
      <p:sp>
        <p:nvSpPr>
          <p:cNvPr id="840" name="Google Shape;840;p76"/>
          <p:cNvSpPr txBox="1">
            <a:spLocks noGrp="1"/>
          </p:cNvSpPr>
          <p:nvPr>
            <p:ph type="body" idx="1"/>
          </p:nvPr>
        </p:nvSpPr>
        <p:spPr>
          <a:xfrm>
            <a:off x="407975" y="1370875"/>
            <a:ext cx="3862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TW" sz="2400" dirty="0"/>
              <a:t>categorical_crossentropy</a:t>
            </a:r>
            <a:endParaRPr sz="2400" dirty="0"/>
          </a:p>
        </p:txBody>
      </p:sp>
      <p:grpSp>
        <p:nvGrpSpPr>
          <p:cNvPr id="841" name="Google Shape;841;p76"/>
          <p:cNvGrpSpPr/>
          <p:nvPr/>
        </p:nvGrpSpPr>
        <p:grpSpPr>
          <a:xfrm>
            <a:off x="4667857" y="757312"/>
            <a:ext cx="1454641" cy="1186908"/>
            <a:chOff x="4732782" y="2467225"/>
            <a:chExt cx="1454641" cy="1186908"/>
          </a:xfrm>
        </p:grpSpPr>
        <p:sp>
          <p:nvSpPr>
            <p:cNvPr id="842" name="Google Shape;842;p76"/>
            <p:cNvSpPr txBox="1"/>
            <p:nvPr/>
          </p:nvSpPr>
          <p:spPr>
            <a:xfrm>
              <a:off x="4732793" y="2467225"/>
              <a:ext cx="1454630" cy="3600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Prediction</a:t>
              </a: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76"/>
            <p:cNvSpPr/>
            <p:nvPr/>
          </p:nvSpPr>
          <p:spPr>
            <a:xfrm>
              <a:off x="4732782" y="2842933"/>
              <a:ext cx="1454630" cy="8112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4" name="Google Shape;844;p76"/>
          <p:cNvGrpSpPr/>
          <p:nvPr/>
        </p:nvGrpSpPr>
        <p:grpSpPr>
          <a:xfrm>
            <a:off x="7519645" y="757339"/>
            <a:ext cx="1430795" cy="1186908"/>
            <a:chOff x="7088948" y="446617"/>
            <a:chExt cx="1296010" cy="1186908"/>
          </a:xfrm>
        </p:grpSpPr>
        <p:sp>
          <p:nvSpPr>
            <p:cNvPr id="845" name="Google Shape;845;p76"/>
            <p:cNvSpPr txBox="1"/>
            <p:nvPr/>
          </p:nvSpPr>
          <p:spPr>
            <a:xfrm>
              <a:off x="7088958" y="446617"/>
              <a:ext cx="1296000" cy="3600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Answer</a:t>
              </a: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76"/>
            <p:cNvSpPr/>
            <p:nvPr/>
          </p:nvSpPr>
          <p:spPr>
            <a:xfrm>
              <a:off x="7088948" y="822325"/>
              <a:ext cx="1296000" cy="811200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txBody>
            <a:bodyPr spcFirstLastPara="1" wrap="square" lIns="90000" tIns="46800" rIns="90000" bIns="468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7" name="Google Shape;847;p76"/>
          <p:cNvGrpSpPr/>
          <p:nvPr/>
        </p:nvGrpSpPr>
        <p:grpSpPr>
          <a:xfrm>
            <a:off x="6209966" y="1001271"/>
            <a:ext cx="940205" cy="698988"/>
            <a:chOff x="3969150" y="1387725"/>
            <a:chExt cx="1205700" cy="698988"/>
          </a:xfrm>
        </p:grpSpPr>
        <p:sp>
          <p:nvSpPr>
            <p:cNvPr id="848" name="Google Shape;848;p76"/>
            <p:cNvSpPr/>
            <p:nvPr/>
          </p:nvSpPr>
          <p:spPr>
            <a:xfrm>
              <a:off x="3969150" y="1699113"/>
              <a:ext cx="1205700" cy="387600"/>
            </a:xfrm>
            <a:prstGeom prst="leftRightArrow">
              <a:avLst>
                <a:gd name="adj1" fmla="val 59358"/>
                <a:gd name="adj2" fmla="val 34468"/>
              </a:avLst>
            </a:prstGeom>
            <a:solidFill>
              <a:srgbClr val="43434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76"/>
            <p:cNvSpPr txBox="1"/>
            <p:nvPr/>
          </p:nvSpPr>
          <p:spPr>
            <a:xfrm>
              <a:off x="4132050" y="1387725"/>
              <a:ext cx="879900" cy="31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Loss</a:t>
              </a:r>
              <a:endPara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0" name="Google Shape;850;p76"/>
          <p:cNvSpPr txBox="1"/>
          <p:nvPr/>
        </p:nvSpPr>
        <p:spPr>
          <a:xfrm>
            <a:off x="311700" y="871075"/>
            <a:ext cx="3958800" cy="4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zh-TW" sz="2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面對</a:t>
            </a:r>
            <a:r>
              <a:rPr lang="zh-TW" sz="2400" b="1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rPr>
              <a:t>多元</a:t>
            </a:r>
            <a:r>
              <a:rPr lang="zh-TW" sz="2400" b="0" i="0" u="none" strike="noStrike" cap="non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分類問題時可以用</a:t>
            </a:r>
            <a:endParaRPr sz="2400" b="0" i="0" u="none" strike="noStrike" cap="non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51" name="Google Shape;851;p76"/>
          <p:cNvGraphicFramePr/>
          <p:nvPr/>
        </p:nvGraphicFramePr>
        <p:xfrm>
          <a:off x="4667850" y="1144138"/>
          <a:ext cx="1454625" cy="802585"/>
        </p:xfrm>
        <a:graphic>
          <a:graphicData uri="http://schemas.openxmlformats.org/drawingml/2006/table">
            <a:tbl>
              <a:tblPr>
                <a:noFill/>
                <a:tableStyleId>{9CEE7E21-7FF2-48F6-9FC8-05549BC23BCA}</a:tableStyleId>
              </a:tblPr>
              <a:tblGrid>
                <a:gridCol w="484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4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84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6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0.1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0.6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0.3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0.7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0.2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0.1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52" name="Google Shape;852;p76"/>
          <p:cNvGraphicFramePr/>
          <p:nvPr/>
        </p:nvGraphicFramePr>
        <p:xfrm>
          <a:off x="7519638" y="1144185"/>
          <a:ext cx="1430775" cy="804510"/>
        </p:xfrm>
        <a:graphic>
          <a:graphicData uri="http://schemas.openxmlformats.org/drawingml/2006/table">
            <a:tbl>
              <a:tblPr>
                <a:noFill/>
                <a:tableStyleId>{9CEE7E21-7FF2-48F6-9FC8-05549BC23BCA}</a:tableStyleId>
              </a:tblPr>
              <a:tblGrid>
                <a:gridCol w="476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6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6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8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7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zh-TW" sz="1400" u="none" strike="noStrike" cap="non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 sz="1400" u="none" strike="noStrike" cap="non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853" name="Google Shape;853;p76"/>
          <p:cNvGrpSpPr/>
          <p:nvPr/>
        </p:nvGrpSpPr>
        <p:grpSpPr>
          <a:xfrm>
            <a:off x="7237638" y="1215987"/>
            <a:ext cx="330825" cy="656399"/>
            <a:chOff x="4974913" y="1427262"/>
            <a:chExt cx="330825" cy="656399"/>
          </a:xfrm>
        </p:grpSpPr>
        <p:pic>
          <p:nvPicPr>
            <p:cNvPr id="854" name="Google Shape;854;p7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974913" y="1427262"/>
              <a:ext cx="330825" cy="330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5" name="Google Shape;855;p7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974913" y="1758087"/>
              <a:ext cx="330825" cy="3255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56" name="Google Shape;856;p76"/>
          <p:cNvGrpSpPr/>
          <p:nvPr/>
        </p:nvGrpSpPr>
        <p:grpSpPr>
          <a:xfrm>
            <a:off x="4406588" y="1217363"/>
            <a:ext cx="330813" cy="653619"/>
            <a:chOff x="7586575" y="1421400"/>
            <a:chExt cx="330813" cy="653619"/>
          </a:xfrm>
        </p:grpSpPr>
        <p:pic>
          <p:nvPicPr>
            <p:cNvPr id="857" name="Google Shape;857;p7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586575" y="1421400"/>
              <a:ext cx="330813" cy="316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8" name="Google Shape;858;p76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7586575" y="1793050"/>
              <a:ext cx="316000" cy="28196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59" name="Google Shape;859;p76"/>
          <p:cNvGrpSpPr/>
          <p:nvPr/>
        </p:nvGrpSpPr>
        <p:grpSpPr>
          <a:xfrm>
            <a:off x="813775" y="2200701"/>
            <a:ext cx="5308724" cy="2065674"/>
            <a:chOff x="813775" y="2200701"/>
            <a:chExt cx="5308724" cy="2065674"/>
          </a:xfrm>
        </p:grpSpPr>
        <p:pic>
          <p:nvPicPr>
            <p:cNvPr id="860" name="Google Shape;860;p76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813775" y="2200701"/>
              <a:ext cx="2251375" cy="920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1" name="Google Shape;861;p76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813775" y="3120875"/>
              <a:ext cx="5308724" cy="1145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62" name="Google Shape;862;p76"/>
          <p:cNvSpPr txBox="1"/>
          <p:nvPr/>
        </p:nvSpPr>
        <p:spPr>
          <a:xfrm>
            <a:off x="4692625" y="1161475"/>
            <a:ext cx="1406700" cy="371700"/>
          </a:xfrm>
          <a:prstGeom prst="rect">
            <a:avLst/>
          </a:prstGeom>
          <a:noFill/>
          <a:ln w="19050" cap="flat" cmpd="sng">
            <a:solidFill>
              <a:srgbClr val="FF00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Google Shape;863;p76"/>
          <p:cNvSpPr txBox="1"/>
          <p:nvPr/>
        </p:nvSpPr>
        <p:spPr>
          <a:xfrm>
            <a:off x="4691813" y="1573175"/>
            <a:ext cx="1406700" cy="371700"/>
          </a:xfrm>
          <a:prstGeom prst="rect">
            <a:avLst/>
          </a:prstGeom>
          <a:noFill/>
          <a:ln w="19050" cap="flat" cmpd="sng">
            <a:solidFill>
              <a:srgbClr val="FF00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76"/>
          <p:cNvSpPr txBox="1"/>
          <p:nvPr/>
        </p:nvSpPr>
        <p:spPr>
          <a:xfrm>
            <a:off x="7531700" y="1161463"/>
            <a:ext cx="1406700" cy="371700"/>
          </a:xfrm>
          <a:prstGeom prst="rect">
            <a:avLst/>
          </a:prstGeom>
          <a:noFill/>
          <a:ln w="19050" cap="flat" cmpd="sng">
            <a:solidFill>
              <a:srgbClr val="FF00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76"/>
          <p:cNvSpPr txBox="1"/>
          <p:nvPr/>
        </p:nvSpPr>
        <p:spPr>
          <a:xfrm>
            <a:off x="7531688" y="1573175"/>
            <a:ext cx="1406700" cy="371700"/>
          </a:xfrm>
          <a:prstGeom prst="rect">
            <a:avLst/>
          </a:prstGeom>
          <a:noFill/>
          <a:ln w="19050" cap="flat" cmpd="sng">
            <a:solidFill>
              <a:srgbClr val="FF00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76"/>
          <p:cNvSpPr txBox="1"/>
          <p:nvPr/>
        </p:nvSpPr>
        <p:spPr>
          <a:xfrm>
            <a:off x="4716700" y="2200700"/>
            <a:ext cx="13569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TW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Softmax的結果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68" name="Google Shape;868;p76"/>
          <p:cNvCxnSpPr>
            <a:stCxn id="867" idx="0"/>
            <a:endCxn id="863" idx="2"/>
          </p:cNvCxnSpPr>
          <p:nvPr/>
        </p:nvCxnSpPr>
        <p:spPr>
          <a:xfrm rot="10800000">
            <a:off x="5395150" y="1944800"/>
            <a:ext cx="0" cy="255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239372411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8036</TotalTime>
  <Words>698</Words>
  <Application>Microsoft Office PowerPoint</Application>
  <PresentationFormat>如螢幕大小 (16:9)</PresentationFormat>
  <Paragraphs>148</Paragraphs>
  <Slides>16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16</vt:i4>
      </vt:variant>
    </vt:vector>
  </HeadingPairs>
  <TitlesOfParts>
    <vt:vector size="29" baseType="lpstr">
      <vt:lpstr>Consolas</vt:lpstr>
      <vt:lpstr>Helvetica Neue Light</vt:lpstr>
      <vt:lpstr>新細明體</vt:lpstr>
      <vt:lpstr>Arial</vt:lpstr>
      <vt:lpstr>medium-content-serif-font</vt:lpstr>
      <vt:lpstr>Verdana</vt:lpstr>
      <vt:lpstr>Helvetica Neue</vt:lpstr>
      <vt:lpstr>Calibri</vt:lpstr>
      <vt:lpstr>Noto Sans Symbols</vt:lpstr>
      <vt:lpstr>Corbel</vt:lpstr>
      <vt:lpstr>Menlo</vt:lpstr>
      <vt:lpstr>Simple Light</vt:lpstr>
      <vt:lpstr>Simple Light</vt:lpstr>
      <vt:lpstr>技術班 深度學習 手把手</vt:lpstr>
      <vt:lpstr>機器學習三大類別</vt:lpstr>
      <vt:lpstr>減少個別特徵對權重更新的影響</vt:lpstr>
      <vt:lpstr>什麼是標準化？</vt:lpstr>
      <vt:lpstr>比較有無 re-scale 對訓練結果的差異</vt:lpstr>
      <vt:lpstr>6 步驟建立深度學習模型</vt:lpstr>
      <vt:lpstr>激發函數(Activation Function)</vt:lpstr>
      <vt:lpstr>常用的激發函數(Activation function)</vt:lpstr>
      <vt:lpstr>選擇損失函數(Loss Function)</vt:lpstr>
      <vt:lpstr>PowerPoint 簡報</vt:lpstr>
      <vt:lpstr>如何選擇 Loss function?</vt:lpstr>
      <vt:lpstr>選擇優化器 (Optimizer)</vt:lpstr>
      <vt:lpstr>Neural Network Flow</vt:lpstr>
      <vt:lpstr>什麼是 Overfitting？</vt:lpstr>
      <vt:lpstr>Tips for Training Deep Learning (DL) Models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手把手深度學習實務</dc:title>
  <cp:lastModifiedBy>User</cp:lastModifiedBy>
  <cp:revision>84</cp:revision>
  <dcterms:modified xsi:type="dcterms:W3CDTF">2020-02-16T15:25:25Z</dcterms:modified>
</cp:coreProperties>
</file>